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70" r:id="rId11"/>
    <p:sldId id="261" r:id="rId12"/>
    <p:sldId id="262" r:id="rId13"/>
    <p:sldId id="263" r:id="rId14"/>
    <p:sldId id="264"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82" r:id="rId37"/>
    <p:sldId id="265"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b="1" dirty="0" smtClean="0"/>
              <a:t>State Programme Implementation Plan</a:t>
            </a:r>
            <a:endParaRPr lang="en-US" b="1" dirty="0"/>
          </a:p>
        </p:txBody>
      </p:sp>
      <p:sp>
        <p:nvSpPr>
          <p:cNvPr id="3" name="Subtitle 2"/>
          <p:cNvSpPr>
            <a:spLocks noGrp="1"/>
          </p:cNvSpPr>
          <p:nvPr>
            <p:ph type="subTitle" idx="1"/>
          </p:nvPr>
        </p:nvSpPr>
        <p:spPr>
          <a:xfrm>
            <a:off x="1371600" y="4114800"/>
            <a:ext cx="6400800" cy="838200"/>
          </a:xfrm>
        </p:spPr>
        <p:style>
          <a:lnRef idx="1">
            <a:schemeClr val="accent1"/>
          </a:lnRef>
          <a:fillRef idx="2">
            <a:schemeClr val="accent1"/>
          </a:fillRef>
          <a:effectRef idx="1">
            <a:schemeClr val="accent1"/>
          </a:effectRef>
          <a:fontRef idx="minor">
            <a:schemeClr val="dk1"/>
          </a:fontRef>
        </p:style>
        <p:txBody>
          <a:bodyPr>
            <a:noAutofit/>
          </a:bodyPr>
          <a:lstStyle/>
          <a:p>
            <a:r>
              <a:rPr lang="en-US" sz="3600" b="1" dirty="0" smtClean="0">
                <a:solidFill>
                  <a:schemeClr val="tx1"/>
                </a:solidFill>
              </a:rPr>
              <a:t>2013-14</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2"/>
          </a:lnRef>
          <a:fillRef idx="2">
            <a:schemeClr val="accent2"/>
          </a:fillRef>
          <a:effectRef idx="1">
            <a:schemeClr val="accent2"/>
          </a:effectRef>
          <a:fontRef idx="minor">
            <a:schemeClr val="dk1"/>
          </a:fontRef>
        </p:style>
        <p:txBody>
          <a:bodyPr>
            <a:normAutofit/>
          </a:bodyPr>
          <a:lstStyle/>
          <a:p>
            <a:r>
              <a:rPr lang="en-US" sz="3200" b="1" dirty="0" smtClean="0"/>
              <a:t>STRENGTHENING DISTRICT HOSPITALS</a:t>
            </a:r>
            <a:br>
              <a:rPr lang="en-US" sz="3200" b="1" dirty="0" smtClean="0"/>
            </a:br>
            <a:r>
              <a:rPr lang="en-US" sz="3200" b="1" dirty="0" smtClean="0"/>
              <a:t>&amp; COMMUNITY HEALTH CENTRES</a:t>
            </a:r>
            <a:endParaRPr lang="en-US" sz="3200" b="1"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en-US" b="1" dirty="0" smtClean="0"/>
              <a:t>DISTRICT HOSPITALS</a:t>
            </a:r>
          </a:p>
          <a:p>
            <a:pPr marL="633413" indent="-293688">
              <a:buFont typeface="Wingdings" pitchFamily="2" charset="2"/>
              <a:buChar char="§"/>
            </a:pPr>
            <a:r>
              <a:rPr lang="en-US" dirty="0" smtClean="0"/>
              <a:t>For providing advanced multispecialty care</a:t>
            </a:r>
          </a:p>
          <a:p>
            <a:pPr marL="633413" indent="-293688">
              <a:buFont typeface="Wingdings" pitchFamily="2" charset="2"/>
              <a:buChar char="§"/>
            </a:pPr>
            <a:r>
              <a:rPr lang="en-US" dirty="0" smtClean="0"/>
              <a:t>To function as District knowledge centre for pre-service and in service education</a:t>
            </a:r>
          </a:p>
          <a:p>
            <a:pPr marL="633413" indent="-293688">
              <a:buFont typeface="Wingdings" pitchFamily="2" charset="2"/>
              <a:buChar char="§"/>
            </a:pPr>
            <a:r>
              <a:rPr lang="en-US" dirty="0" smtClean="0"/>
              <a:t>To be upgraded as teaching hospitals particularly in underserved areas</a:t>
            </a:r>
          </a:p>
          <a:p>
            <a:pPr marL="633413" indent="-293688">
              <a:buFont typeface="Wingdings" pitchFamily="2" charset="2"/>
              <a:buChar char="§"/>
            </a:pPr>
            <a:r>
              <a:rPr lang="en-US" dirty="0" smtClean="0"/>
              <a:t>Use district knowledge </a:t>
            </a:r>
            <a:r>
              <a:rPr lang="en-US" dirty="0" err="1" smtClean="0"/>
              <a:t>centres</a:t>
            </a:r>
            <a:r>
              <a:rPr lang="en-US" dirty="0" smtClean="0"/>
              <a:t> to act as resource </a:t>
            </a:r>
            <a:r>
              <a:rPr lang="en-US" dirty="0" err="1" smtClean="0"/>
              <a:t>centres</a:t>
            </a:r>
            <a:r>
              <a:rPr lang="en-US" dirty="0" smtClean="0"/>
              <a:t> for planning, epidemiology and data analysis</a:t>
            </a:r>
          </a:p>
          <a:p>
            <a:pPr marL="633413" indent="-293688">
              <a:buNone/>
            </a:pPr>
            <a:endParaRPr lang="en-US" dirty="0" smtClean="0"/>
          </a:p>
          <a:p>
            <a:pPr>
              <a:buNone/>
            </a:pPr>
            <a:r>
              <a:rPr lang="en-US" b="1" dirty="0" smtClean="0"/>
              <a:t>COMMUNITY HEALTH CENTRES</a:t>
            </a:r>
          </a:p>
          <a:p>
            <a:pPr marL="633413" indent="-293688">
              <a:buFont typeface="Wingdings" pitchFamily="2" charset="2"/>
              <a:buChar char="§"/>
            </a:pPr>
            <a:r>
              <a:rPr lang="en-US" dirty="0" smtClean="0"/>
              <a:t>Ensuring functionality of CHC</a:t>
            </a:r>
          </a:p>
          <a:p>
            <a:pPr marL="633413" indent="-293688">
              <a:buFont typeface="Wingdings" pitchFamily="2" charset="2"/>
              <a:buChar char="§"/>
            </a:pPr>
            <a:r>
              <a:rPr lang="en-US" dirty="0" smtClean="0"/>
              <a:t>Adding beds/ HR etc as per case loads</a:t>
            </a:r>
          </a:p>
          <a:p>
            <a:pPr marL="633413" indent="-293688">
              <a:buFont typeface="Wingdings" pitchFamily="2" charset="2"/>
              <a:buChar char="§"/>
            </a:pPr>
            <a:r>
              <a:rPr lang="en-US" dirty="0" smtClean="0"/>
              <a:t>Strengthening CHCs as a hub for holistic programme management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RCH FOCUS AREAS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buNone/>
            </a:pPr>
            <a:r>
              <a:rPr lang="en-IN" sz="8000" b="1" dirty="0" err="1" smtClean="0"/>
              <a:t>Operationalizing</a:t>
            </a:r>
            <a:r>
              <a:rPr lang="en-IN" sz="8000" b="1" dirty="0" smtClean="0"/>
              <a:t> Delivery Points</a:t>
            </a:r>
          </a:p>
          <a:p>
            <a:pPr>
              <a:buNone/>
            </a:pPr>
            <a:endParaRPr lang="en-US" dirty="0" smtClean="0"/>
          </a:p>
          <a:p>
            <a:pPr marL="342900" lvl="1" indent="-342900">
              <a:buFont typeface="Wingdings" pitchFamily="2" charset="2"/>
              <a:buChar char="§"/>
            </a:pPr>
            <a:r>
              <a:rPr lang="en-IN" sz="9600" dirty="0" smtClean="0"/>
              <a:t>Gaps in the identified delivery points to be assessed and filled through prioritized allocation of the necessary resources in order to ensure quality of services and provision of comprehensive RMNCHA +(Reproductive Maternal Neonatal Child Health and Adolescent Health) services at these facilities. </a:t>
            </a:r>
          </a:p>
          <a:p>
            <a:pPr marL="342900" lvl="1" indent="-342900">
              <a:buNone/>
            </a:pPr>
            <a:endParaRPr lang="en-IN" sz="2400" dirty="0" smtClean="0"/>
          </a:p>
          <a:p>
            <a:pPr marL="342900" lvl="1" indent="-342900">
              <a:buFont typeface="Wingdings" pitchFamily="2" charset="2"/>
              <a:buChar char="§"/>
            </a:pPr>
            <a:r>
              <a:rPr lang="en-IN" sz="9600" dirty="0" smtClean="0"/>
              <a:t>The vacancies should be filled up on priority basis, HR posted in delivery points to be trained in all requisite skills and prioritised for any training programme e.g. all Medical Officers and Staff Nurses, positioned in FRUs/DH and 24x7 PHCs should be prioritised for F-IMNCI training so that they can provide care to sick children with diarrhoea, pneumonia and malnutrition.</a:t>
            </a:r>
          </a:p>
          <a:p>
            <a:pPr marL="342900" lvl="1" indent="-342900">
              <a:buNone/>
            </a:pPr>
            <a:endParaRPr lang="en-IN" sz="1600" dirty="0" smtClean="0"/>
          </a:p>
          <a:p>
            <a:pPr marL="342900" lvl="1" indent="-342900">
              <a:buFont typeface="Wingdings" pitchFamily="2" charset="2"/>
              <a:buChar char="§"/>
            </a:pPr>
            <a:r>
              <a:rPr lang="en-IN" sz="9600" dirty="0" smtClean="0"/>
              <a:t>These delivery points then must be branded and positioned as quality RMNCHA + 24x7 Service Centres within the current year.</a:t>
            </a:r>
            <a:endParaRPr lang="en-US" sz="9600" dirty="0" smtClean="0"/>
          </a:p>
          <a:p>
            <a:pPr marL="342900" lvl="1" indent="-342900">
              <a:buFont typeface="Wingdings" pitchFamily="2" charset="2"/>
              <a:buChar cha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1" algn="ctr" rtl="0">
              <a:spcBef>
                <a:spcPct val="0"/>
              </a:spcBef>
            </a:pPr>
            <a:r>
              <a:rPr lang="en-IN" sz="2800" b="1" dirty="0"/>
              <a:t>The targets for different categories of facilities are:</a:t>
            </a:r>
            <a:r>
              <a:rPr lang="en-US" sz="2800" b="1" dirty="0"/>
              <a:t/>
            </a:r>
            <a:br>
              <a:rPr lang="en-US" sz="2800" b="1" dirty="0"/>
            </a:br>
            <a:endParaRPr lang="en-US" b="1" dirty="0"/>
          </a:p>
        </p:txBody>
      </p:sp>
      <p:sp>
        <p:nvSpPr>
          <p:cNvPr id="3" name="Content Placeholder 2"/>
          <p:cNvSpPr>
            <a:spLocks noGrp="1"/>
          </p:cNvSpPr>
          <p:nvPr>
            <p:ph idx="1"/>
          </p:nvPr>
        </p:nvSpPr>
        <p:spPr>
          <a:xfrm>
            <a:off x="457200" y="914400"/>
            <a:ext cx="8229600" cy="56388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lvl="0" indent="0">
              <a:buNone/>
            </a:pPr>
            <a:r>
              <a:rPr lang="en-IN" b="1" dirty="0" smtClean="0"/>
              <a:t>All District Hospitals and other similar district level facilities to provide the following services:</a:t>
            </a:r>
          </a:p>
          <a:p>
            <a:pPr marL="0" lvl="0" indent="0">
              <a:buNone/>
            </a:pPr>
            <a:endParaRPr lang="en-US" sz="1400" dirty="0" smtClean="0"/>
          </a:p>
          <a:p>
            <a:pPr lvl="0"/>
            <a:r>
              <a:rPr lang="en-IN" dirty="0" smtClean="0"/>
              <a:t>24 x 7 service delivery for CS and other Emergency Obstetric Care.</a:t>
            </a:r>
            <a:endParaRPr lang="en-US" dirty="0" smtClean="0"/>
          </a:p>
          <a:p>
            <a:pPr lvl="0"/>
            <a:r>
              <a:rPr lang="en-IN" dirty="0" smtClean="0"/>
              <a:t>1st and 2nd trimester abortion services.</a:t>
            </a:r>
            <a:endParaRPr lang="en-US" dirty="0" smtClean="0"/>
          </a:p>
          <a:p>
            <a:pPr lvl="0"/>
            <a:r>
              <a:rPr lang="en-IN" dirty="0" smtClean="0"/>
              <a:t>Facility based MDR.</a:t>
            </a:r>
            <a:endParaRPr lang="en-US" dirty="0" smtClean="0"/>
          </a:p>
          <a:p>
            <a:pPr lvl="0"/>
            <a:r>
              <a:rPr lang="en-IN" dirty="0" smtClean="0"/>
              <a:t>Essential new-born care and facility based care for sick newborns. Special Newborn care Units (SNCU) for care of the sick newborn should be established in all District Hospitals. All resources meant for establishment of SNCUs should be aligned in terms of equipment, manpower, drugs etc. to make SNCUs fully operational.</a:t>
            </a:r>
            <a:endParaRPr lang="en-US" dirty="0" smtClean="0"/>
          </a:p>
          <a:p>
            <a:pPr lvl="0"/>
            <a:r>
              <a:rPr lang="en-IN" dirty="0" smtClean="0"/>
              <a:t>Family planning and adolescent friendly health services</a:t>
            </a:r>
            <a:endParaRPr lang="en-US" dirty="0" smtClean="0"/>
          </a:p>
          <a:p>
            <a:pPr lvl="0"/>
            <a:r>
              <a:rPr lang="en-IN" dirty="0" smtClean="0"/>
              <a:t>RTI/STI services.</a:t>
            </a:r>
            <a:endParaRPr lang="en-US" dirty="0" smtClean="0"/>
          </a:p>
          <a:p>
            <a:pPr lvl="0"/>
            <a:r>
              <a:rPr lang="en-IN" dirty="0" smtClean="0"/>
              <a:t>Functional BSU/BB.</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1" algn="ctr" rtl="0">
              <a:spcBef>
                <a:spcPct val="0"/>
              </a:spcBef>
            </a:pPr>
            <a:r>
              <a:rPr lang="en-IN" sz="2800" b="1" dirty="0" smtClean="0"/>
              <a:t/>
            </a:r>
            <a:br>
              <a:rPr lang="en-IN" sz="2800" b="1" dirty="0" smtClean="0"/>
            </a:br>
            <a:r>
              <a:rPr lang="en-IN" sz="2800" b="1" dirty="0" smtClean="0"/>
              <a:t>The </a:t>
            </a:r>
            <a:r>
              <a:rPr lang="en-IN" sz="2800" b="1" dirty="0"/>
              <a:t>targets for different categories of facilities are:</a:t>
            </a:r>
            <a:r>
              <a:rPr lang="en-US" sz="2800" b="1" dirty="0"/>
              <a:t/>
            </a:r>
            <a:br>
              <a:rPr lang="en-US" sz="2800" b="1" dirty="0"/>
            </a:br>
            <a:endParaRPr lang="en-US" b="1" dirty="0"/>
          </a:p>
        </p:txBody>
      </p:sp>
      <p:sp>
        <p:nvSpPr>
          <p:cNvPr id="3" name="Content Placeholder 2"/>
          <p:cNvSpPr>
            <a:spLocks noGrp="1"/>
          </p:cNvSpPr>
          <p:nvPr>
            <p:ph idx="1"/>
          </p:nvPr>
        </p:nvSpPr>
        <p:spPr>
          <a:xfrm>
            <a:off x="457200" y="914400"/>
            <a:ext cx="8229600" cy="56388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lvl="0" indent="0">
              <a:buNone/>
            </a:pPr>
            <a:r>
              <a:rPr lang="en-IN" b="1" dirty="0" smtClean="0"/>
              <a:t>CHCs and other health facilities at sub district level (above block and below district level) functioning as FRUs to provide the same comprehensive RMNCHA+ Services as the district hospitals.</a:t>
            </a:r>
          </a:p>
          <a:p>
            <a:pPr marL="0" lvl="0" indent="0">
              <a:buNone/>
            </a:pPr>
            <a:endParaRPr lang="en-US" b="1" dirty="0" smtClean="0"/>
          </a:p>
          <a:p>
            <a:pPr lvl="0">
              <a:buNone/>
            </a:pPr>
            <a:r>
              <a:rPr lang="en-IN" b="1" dirty="0" smtClean="0"/>
              <a:t>24 x 7 PHCs and Non FRUs to provide the following services:</a:t>
            </a:r>
            <a:endParaRPr lang="en-US" b="1" dirty="0" smtClean="0"/>
          </a:p>
          <a:p>
            <a:pPr lvl="0"/>
            <a:r>
              <a:rPr lang="en-IN" dirty="0" smtClean="0"/>
              <a:t>24 x 7 </a:t>
            </a:r>
            <a:r>
              <a:rPr lang="en-IN" dirty="0" err="1" smtClean="0"/>
              <a:t>BEmONC</a:t>
            </a:r>
            <a:r>
              <a:rPr lang="en-IN" dirty="0" smtClean="0"/>
              <a:t> services including conducting normal delivery and handling common obstetric complications.</a:t>
            </a:r>
            <a:endParaRPr lang="en-US" dirty="0" smtClean="0"/>
          </a:p>
          <a:p>
            <a:pPr lvl="0"/>
            <a:r>
              <a:rPr lang="en-IN" dirty="0" smtClean="0"/>
              <a:t>1st trimester safe abortion services. (MVA up to 8 weeks and MMA up to 7 weeks)</a:t>
            </a:r>
            <a:endParaRPr lang="en-US" dirty="0" smtClean="0"/>
          </a:p>
          <a:p>
            <a:pPr lvl="0"/>
            <a:r>
              <a:rPr lang="en-IN" dirty="0" smtClean="0"/>
              <a:t>RTI/STI services.</a:t>
            </a:r>
            <a:endParaRPr lang="en-US" dirty="0" smtClean="0"/>
          </a:p>
          <a:p>
            <a:pPr lvl="0"/>
            <a:r>
              <a:rPr lang="en-IN" dirty="0" smtClean="0"/>
              <a:t>Essential new-born care and facility based care for sick newborns. NBSUs being set up at FRUs should be utilised for stabilization of sick newborns referred from peripheral units. Dedicated staff posted at NBSU must be adequately trained and should have the skills to provide care to sick newborns.</a:t>
            </a:r>
            <a:endParaRPr lang="en-US" dirty="0" smtClean="0"/>
          </a:p>
          <a:p>
            <a:pPr lvl="0"/>
            <a:r>
              <a:rPr lang="en-IN" dirty="0" smtClean="0"/>
              <a:t>Family planning</a:t>
            </a:r>
            <a:endParaRPr lang="en-US" dirty="0" smtClean="0"/>
          </a:p>
          <a:p>
            <a:pPr lvl="0"/>
            <a:r>
              <a:rPr lang="en-IN" dirty="0" smtClean="0"/>
              <a:t>Adolescent health services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35"/>
            <a:ext cx="8229600" cy="629265"/>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1" algn="ctr" rtl="0">
              <a:spcBef>
                <a:spcPct val="0"/>
              </a:spcBef>
            </a:pPr>
            <a:r>
              <a:rPr lang="en-IN" sz="2800" b="1" dirty="0"/>
              <a:t>The targets for different categories of facilities are:</a:t>
            </a:r>
            <a:r>
              <a:rPr lang="en-US" sz="2800" b="1" dirty="0"/>
              <a:t/>
            </a:r>
            <a:br>
              <a:rPr lang="en-US" sz="2800" b="1" dirty="0"/>
            </a:br>
            <a:endParaRPr lang="en-US" b="1" dirty="0"/>
          </a:p>
        </p:txBody>
      </p:sp>
      <p:sp>
        <p:nvSpPr>
          <p:cNvPr id="3" name="Content Placeholder 2"/>
          <p:cNvSpPr>
            <a:spLocks noGrp="1"/>
          </p:cNvSpPr>
          <p:nvPr>
            <p:ph idx="1"/>
          </p:nvPr>
        </p:nvSpPr>
        <p:spPr>
          <a:xfrm>
            <a:off x="457200" y="914400"/>
            <a:ext cx="8229600" cy="5638800"/>
          </a:xfrm>
        </p:spPr>
        <p:style>
          <a:lnRef idx="1">
            <a:schemeClr val="accent1"/>
          </a:lnRef>
          <a:fillRef idx="2">
            <a:schemeClr val="accent1"/>
          </a:fillRef>
          <a:effectRef idx="1">
            <a:schemeClr val="accent1"/>
          </a:effectRef>
          <a:fontRef idx="minor">
            <a:schemeClr val="dk1"/>
          </a:fontRef>
        </p:style>
        <p:txBody>
          <a:bodyPr>
            <a:normAutofit/>
          </a:bodyPr>
          <a:lstStyle/>
          <a:p>
            <a:pPr lvl="0">
              <a:buNone/>
            </a:pPr>
            <a:r>
              <a:rPr lang="en-IN" b="1" dirty="0" smtClean="0"/>
              <a:t>All identified SCs/ facilities will:</a:t>
            </a:r>
            <a:endParaRPr lang="en-US" b="1" dirty="0" smtClean="0"/>
          </a:p>
          <a:p>
            <a:pPr lvl="0"/>
            <a:r>
              <a:rPr lang="en-IN" dirty="0" smtClean="0"/>
              <a:t>Conduct Delivery by SBAs.</a:t>
            </a:r>
            <a:endParaRPr lang="en-US" dirty="0" smtClean="0"/>
          </a:p>
          <a:p>
            <a:pPr lvl="0"/>
            <a:r>
              <a:rPr lang="en-IN" dirty="0" smtClean="0"/>
              <a:t>Provide IUD Services</a:t>
            </a:r>
            <a:endParaRPr lang="en-US" dirty="0" smtClean="0"/>
          </a:p>
          <a:p>
            <a:pPr lvl="0"/>
            <a:r>
              <a:rPr lang="en-IN" dirty="0" smtClean="0"/>
              <a:t>Provide Essential New born care services.</a:t>
            </a:r>
            <a:endParaRPr lang="en-US" dirty="0" smtClean="0"/>
          </a:p>
          <a:p>
            <a:pPr lvl="0"/>
            <a:r>
              <a:rPr lang="en-IN" dirty="0" smtClean="0"/>
              <a:t>Provide ANC, PNC and Immunization services.</a:t>
            </a:r>
            <a:endParaRPr lang="en-US" dirty="0" smtClean="0"/>
          </a:p>
          <a:p>
            <a:pPr lvl="0"/>
            <a:r>
              <a:rPr lang="en-IN" dirty="0" smtClean="0"/>
              <a:t>Provide Nutritional and Family planning counselling.</a:t>
            </a:r>
            <a:endParaRPr lang="en-US" dirty="0" smtClean="0"/>
          </a:p>
          <a:p>
            <a:pPr lvl="0"/>
            <a:r>
              <a:rPr lang="en-IN" dirty="0" smtClean="0"/>
              <a:t>Conduct designated VHND and other outreach services.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Maternal Health</a:t>
            </a:r>
            <a:endParaRPr lang="en-US" b="1" dirty="0"/>
          </a:p>
        </p:txBody>
      </p:sp>
      <p:sp>
        <p:nvSpPr>
          <p:cNvPr id="3" name="Content Placeholder 2"/>
          <p:cNvSpPr>
            <a:spLocks noGrp="1"/>
          </p:cNvSpPr>
          <p:nvPr>
            <p:ph idx="1"/>
          </p:nvPr>
        </p:nvSpPr>
        <p:spPr>
          <a:xfrm>
            <a:off x="457200" y="1219200"/>
            <a:ext cx="8229600" cy="4906963"/>
          </a:xfrm>
        </p:spPr>
        <p:style>
          <a:lnRef idx="1">
            <a:schemeClr val="accent1"/>
          </a:lnRef>
          <a:fillRef idx="2">
            <a:schemeClr val="accent1"/>
          </a:fillRef>
          <a:effectRef idx="1">
            <a:schemeClr val="accent1"/>
          </a:effectRef>
          <a:fontRef idx="minor">
            <a:schemeClr val="dk1"/>
          </a:fontRef>
        </p:style>
        <p:txBody>
          <a:bodyPr/>
          <a:lstStyle/>
          <a:p>
            <a:pPr lvl="0"/>
            <a:r>
              <a:rPr lang="en-IN" dirty="0" smtClean="0"/>
              <a:t>Implementing free entitlements under JSSK</a:t>
            </a:r>
            <a:endParaRPr lang="en-US" dirty="0" smtClean="0"/>
          </a:p>
          <a:p>
            <a:pPr lvl="0"/>
            <a:r>
              <a:rPr lang="en-IN" dirty="0" smtClean="0"/>
              <a:t>Centralized Call Centre and Assured Referral</a:t>
            </a:r>
            <a:endParaRPr lang="en-US" dirty="0" smtClean="0"/>
          </a:p>
          <a:p>
            <a:pPr lvl="0"/>
            <a:r>
              <a:rPr lang="en-IN" dirty="0" smtClean="0"/>
              <a:t>Strengthening Mother &amp; Child Tracking System</a:t>
            </a:r>
            <a:endParaRPr lang="en-US" dirty="0" smtClean="0"/>
          </a:p>
          <a:p>
            <a:pPr lvl="0"/>
            <a:r>
              <a:rPr lang="en-IN" dirty="0" smtClean="0"/>
              <a:t>Tracking severe anaemia</a:t>
            </a:r>
            <a:endParaRPr lang="en-US" dirty="0" smtClean="0"/>
          </a:p>
          <a:p>
            <a:r>
              <a:rPr lang="en-IN" dirty="0" smtClean="0"/>
              <a:t>JSY implementation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987"/>
            <a:ext cx="8229600" cy="567813"/>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Child Health</a:t>
            </a:r>
            <a:endParaRPr lang="en-US" b="1" dirty="0"/>
          </a:p>
        </p:txBody>
      </p:sp>
      <p:sp>
        <p:nvSpPr>
          <p:cNvPr id="3" name="Content Placeholder 2"/>
          <p:cNvSpPr>
            <a:spLocks noGrp="1"/>
          </p:cNvSpPr>
          <p:nvPr>
            <p:ph idx="1"/>
          </p:nvPr>
        </p:nvSpPr>
        <p:spPr>
          <a:xfrm>
            <a:off x="457200" y="840659"/>
            <a:ext cx="8229600" cy="5884606"/>
          </a:xfrm>
        </p:spPr>
        <p:style>
          <a:lnRef idx="1">
            <a:schemeClr val="accent1"/>
          </a:lnRef>
          <a:fillRef idx="2">
            <a:schemeClr val="accent1"/>
          </a:fillRef>
          <a:effectRef idx="1">
            <a:schemeClr val="accent1"/>
          </a:effectRef>
          <a:fontRef idx="minor">
            <a:schemeClr val="dk1"/>
          </a:fontRef>
        </p:style>
        <p:txBody>
          <a:bodyPr>
            <a:noAutofit/>
          </a:bodyPr>
          <a:lstStyle/>
          <a:p>
            <a:r>
              <a:rPr lang="en-IN" sz="2400" dirty="0" smtClean="0"/>
              <a:t>All the delivery points must have a functional Newborn Care Corner (NBCC) consisting of essential equipment and staff trained in NSSK.</a:t>
            </a:r>
          </a:p>
          <a:p>
            <a:pPr>
              <a:buNone/>
            </a:pPr>
            <a:endParaRPr lang="en-IN" sz="600" dirty="0" smtClean="0"/>
          </a:p>
          <a:p>
            <a:r>
              <a:rPr lang="en-IN" sz="2400" dirty="0" smtClean="0"/>
              <a:t>SNCUs - referral centres with provision of care to sick new borns in the entire district </a:t>
            </a:r>
          </a:p>
          <a:p>
            <a:pPr>
              <a:buNone/>
            </a:pPr>
            <a:endParaRPr lang="en-IN" sz="800" dirty="0" smtClean="0"/>
          </a:p>
          <a:p>
            <a:r>
              <a:rPr lang="en-IN" sz="2400" dirty="0" smtClean="0"/>
              <a:t>Nutrition Rehabilitation Centres (NRCs) are to be established in District Hospitals (and/or FRUs), prioritising tribal and high focus districts with high prevalence of child malnutrition.</a:t>
            </a:r>
          </a:p>
          <a:p>
            <a:pPr>
              <a:buNone/>
            </a:pPr>
            <a:endParaRPr lang="en-IN" sz="500" dirty="0" smtClean="0"/>
          </a:p>
          <a:p>
            <a:r>
              <a:rPr lang="en-IN" sz="2400" dirty="0" smtClean="0"/>
              <a:t>In order to reduce the prevalence of anaemia among children as a preventive measure, all children between the ages of 6 months to 5 years must receive Iron and Folic Acid tablets/ syrup (IFA) (as appropriate) for 100 days in a year.</a:t>
            </a:r>
          </a:p>
          <a:p>
            <a:pPr>
              <a:buNone/>
            </a:pPr>
            <a:endParaRPr lang="en-IN" sz="400" dirty="0" smtClean="0"/>
          </a:p>
          <a:p>
            <a:r>
              <a:rPr lang="en-IN" sz="2400" dirty="0" smtClean="0"/>
              <a:t>Availability of ORS and Zinc should be ensured at all sub-centres and with ASHAs.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Child Health</a:t>
            </a:r>
            <a:endParaRPr lang="en-US" b="1" dirty="0"/>
          </a:p>
        </p:txBody>
      </p:sp>
      <p:sp>
        <p:nvSpPr>
          <p:cNvPr id="3" name="Content Placeholder 2"/>
          <p:cNvSpPr>
            <a:spLocks noGrp="1"/>
          </p:cNvSpPr>
          <p:nvPr>
            <p:ph idx="1"/>
          </p:nvPr>
        </p:nvSpPr>
        <p:spPr>
          <a:xfrm>
            <a:off x="457200" y="1143000"/>
            <a:ext cx="8229600" cy="5410200"/>
          </a:xfrm>
        </p:spPr>
        <p:style>
          <a:lnRef idx="1">
            <a:schemeClr val="accent1"/>
          </a:lnRef>
          <a:fillRef idx="2">
            <a:schemeClr val="accent1"/>
          </a:fillRef>
          <a:effectRef idx="1">
            <a:schemeClr val="accent1"/>
          </a:effectRef>
          <a:fontRef idx="minor">
            <a:schemeClr val="dk1"/>
          </a:fontRef>
        </p:style>
        <p:txBody>
          <a:bodyPr>
            <a:noAutofit/>
          </a:bodyPr>
          <a:lstStyle/>
          <a:p>
            <a:pPr lvl="0"/>
            <a:r>
              <a:rPr lang="en-IN" sz="2400" dirty="0" smtClean="0"/>
              <a:t>All ANMs are to be trained in IMNCI. </a:t>
            </a:r>
            <a:endParaRPr lang="en-US" sz="2400" dirty="0" smtClean="0"/>
          </a:p>
          <a:p>
            <a:pPr lvl="0"/>
            <a:r>
              <a:rPr lang="en-IN" sz="2400" dirty="0" smtClean="0"/>
              <a:t>All ASHA workers are to be trained in Module 6 &amp; 7 (IMNCI Plus) for implementing Home Based New-born Care Scheme.</a:t>
            </a:r>
          </a:p>
          <a:p>
            <a:pPr lvl="0"/>
            <a:r>
              <a:rPr lang="en-IN" sz="2400" dirty="0" smtClean="0"/>
              <a:t>The ASHA kit and incentives for home visits should be made available on a regular basis to ASHAs who have completed round 1 of training in Module 6.</a:t>
            </a:r>
            <a:endParaRPr lang="en-US" sz="2400" dirty="0" smtClean="0"/>
          </a:p>
          <a:p>
            <a:r>
              <a:rPr lang="en-IN" sz="2400" dirty="0" smtClean="0"/>
              <a:t>At least two health care providers should be trained in ‘Lactation Management’ at District Hospitals and FRUs; other MCH staff should be provided 2 days training in IYCF and growth monitoring. </a:t>
            </a:r>
          </a:p>
          <a:p>
            <a:pPr lvl="0"/>
            <a:r>
              <a:rPr lang="en-IN" sz="2400" dirty="0" smtClean="0"/>
              <a:t>Infant and Under-fives Death Review must be initiated for deaths occurring both at community and facility level.</a:t>
            </a: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2"/>
          </a:lnRef>
          <a:fillRef idx="2">
            <a:schemeClr val="accent2"/>
          </a:fillRef>
          <a:effectRef idx="1">
            <a:schemeClr val="accent2"/>
          </a:effectRef>
          <a:fontRef idx="minor">
            <a:schemeClr val="dk1"/>
          </a:fontRef>
        </p:style>
        <p:txBody>
          <a:bodyPr/>
          <a:lstStyle/>
          <a:p>
            <a:r>
              <a:rPr lang="en-US" b="1" dirty="0" smtClean="0"/>
              <a:t>Family Planning</a:t>
            </a:r>
            <a:endParaRPr lang="en-US" b="1" dirty="0"/>
          </a:p>
        </p:txBody>
      </p:sp>
      <p:sp>
        <p:nvSpPr>
          <p:cNvPr id="3" name="Content Placeholder 2"/>
          <p:cNvSpPr>
            <a:spLocks noGrp="1"/>
          </p:cNvSpPr>
          <p:nvPr>
            <p:ph idx="1"/>
          </p:nvPr>
        </p:nvSpPr>
        <p:spPr>
          <a:xfrm>
            <a:off x="457200" y="1417637"/>
            <a:ext cx="8229600" cy="4525963"/>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IN" b="1" dirty="0" smtClean="0"/>
              <a:t>Strengthening spacing methods - </a:t>
            </a:r>
            <a:r>
              <a:rPr lang="en-IN" dirty="0" smtClean="0"/>
              <a:t>Fixed Day IUCD services should be strengthened at facilities .Focus should be on IUCD services at sub-</a:t>
            </a:r>
            <a:r>
              <a:rPr lang="en-IN" dirty="0" err="1" smtClean="0"/>
              <a:t>centers</a:t>
            </a:r>
            <a:r>
              <a:rPr lang="en-IN" dirty="0" smtClean="0"/>
              <a:t> for at least 2 fixed days a week.</a:t>
            </a:r>
          </a:p>
          <a:p>
            <a:pPr>
              <a:buNone/>
            </a:pPr>
            <a:endParaRPr lang="en-US" sz="2100" dirty="0" smtClean="0"/>
          </a:p>
          <a:p>
            <a:r>
              <a:rPr lang="en-IN" dirty="0" smtClean="0"/>
              <a:t>Strengthening Post-Partum IUCD (PPIUCD) services at least at DH level with Post-partum sterilisation (PPS) made available.</a:t>
            </a:r>
          </a:p>
          <a:p>
            <a:pPr>
              <a:buNone/>
            </a:pPr>
            <a:endParaRPr lang="en-US" sz="1900" dirty="0" smtClean="0"/>
          </a:p>
          <a:p>
            <a:r>
              <a:rPr lang="en-IN" dirty="0" smtClean="0"/>
              <a:t>QACs should be strengthened for monitoring adherence to following existing protocols/ guidelines/ manuals and monitoring of FP Insurance.</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2"/>
          </a:lnRef>
          <a:fillRef idx="2">
            <a:schemeClr val="accent2"/>
          </a:fillRef>
          <a:effectRef idx="1">
            <a:schemeClr val="accent2"/>
          </a:effectRef>
          <a:fontRef idx="minor">
            <a:schemeClr val="dk1"/>
          </a:fontRef>
        </p:style>
        <p:txBody>
          <a:bodyPr/>
          <a:lstStyle/>
          <a:p>
            <a:r>
              <a:rPr lang="en-US" b="1" dirty="0" smtClean="0"/>
              <a:t>Adolescent Health</a:t>
            </a:r>
            <a:endParaRPr lang="en-US" b="1" dirty="0"/>
          </a:p>
        </p:txBody>
      </p:sp>
      <p:sp>
        <p:nvSpPr>
          <p:cNvPr id="3" name="Content Placeholder 2"/>
          <p:cNvSpPr>
            <a:spLocks noGrp="1"/>
          </p:cNvSpPr>
          <p:nvPr>
            <p:ph idx="1"/>
          </p:nvPr>
        </p:nvSpPr>
        <p:spPr>
          <a:xfrm>
            <a:off x="457200" y="1447800"/>
            <a:ext cx="8229600" cy="4678363"/>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IN" dirty="0" smtClean="0"/>
              <a:t>A unit for adolescent health at state level with a nodal officer supported by preferably four consultants one each for ARSH, SHP, Menstrual hygiene and WIFS</a:t>
            </a:r>
          </a:p>
          <a:p>
            <a:pPr lvl="0"/>
            <a:r>
              <a:rPr lang="en-IN" dirty="0" smtClean="0"/>
              <a:t>AFHC - Number of functional clinics at the DH, CHC, PHC and Medical Colleges (dedicated days, fixed time, trained manpower). Number of clinics integrated with ICTCs</a:t>
            </a:r>
          </a:p>
          <a:p>
            <a:r>
              <a:rPr lang="en-IN" dirty="0" smtClean="0"/>
              <a:t>School Health Programme</a:t>
            </a:r>
          </a:p>
          <a:p>
            <a:pPr lvl="0"/>
            <a:r>
              <a:rPr lang="en-IN" dirty="0" smtClean="0"/>
              <a:t>Menstrual Hygiene Scheme (MHS)</a:t>
            </a:r>
          </a:p>
          <a:p>
            <a:r>
              <a:rPr lang="en-IN" dirty="0" smtClean="0"/>
              <a:t>Weekly Iron and Folic Acid Supplementation programme (WIFS)</a:t>
            </a:r>
            <a:endParaRPr lang="en-US" dirty="0" smtClean="0"/>
          </a:p>
          <a:p>
            <a:pPr lvl="0"/>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IN" dirty="0" smtClean="0"/>
              <a:t>The annual plan for 2013-14 would be a precise and cogent work-plan and budget in excel format with specific basic information. There would be no elaborate write -ups.</a:t>
            </a:r>
          </a:p>
          <a:p>
            <a:pPr>
              <a:buNone/>
            </a:pPr>
            <a:endParaRPr lang="en-IN" sz="1900" dirty="0" smtClean="0"/>
          </a:p>
          <a:p>
            <a:r>
              <a:rPr lang="en-IN" dirty="0" smtClean="0"/>
              <a:t>The budget sheet provided as part of this guideline has columns for the approved budget for 2012-13, and progress made, wherein state indicates physical achievement and expenditure against last year’s targets (April- October 2012). The subsequent columns are for 2013-14 budget.</a:t>
            </a:r>
          </a:p>
          <a:p>
            <a:pPr>
              <a:buNone/>
            </a:pPr>
            <a:endParaRPr lang="en-IN" sz="2300" dirty="0" smtClean="0"/>
          </a:p>
          <a:p>
            <a:r>
              <a:rPr lang="en-IN" dirty="0" smtClean="0"/>
              <a:t>The PIP should make commitments to deliver results in terms of goals i.e. MMR, IMR and TFR as well as underlying outcomes such as institutional delivery, full immunisation, contraceptive prevalence rate and unmet need.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2"/>
          </a:lnRef>
          <a:fillRef idx="2">
            <a:schemeClr val="accent2"/>
          </a:fillRef>
          <a:effectRef idx="1">
            <a:schemeClr val="accent2"/>
          </a:effectRef>
          <a:fontRef idx="minor">
            <a:schemeClr val="dk1"/>
          </a:fontRef>
        </p:style>
        <p:txBody>
          <a:bodyPr/>
          <a:lstStyle/>
          <a:p>
            <a:r>
              <a:rPr lang="en-US" b="1" dirty="0" smtClean="0"/>
              <a:t>Urban RCH</a:t>
            </a:r>
            <a:endParaRPr lang="en-US" b="1" dirty="0"/>
          </a:p>
        </p:txBody>
      </p:sp>
      <p:sp>
        <p:nvSpPr>
          <p:cNvPr id="3" name="Content Placeholder 2"/>
          <p:cNvSpPr>
            <a:spLocks noGrp="1"/>
          </p:cNvSpPr>
          <p:nvPr>
            <p:ph idx="1"/>
          </p:nvPr>
        </p:nvSpPr>
        <p:spPr>
          <a:xfrm>
            <a:off x="457200" y="1371600"/>
            <a:ext cx="8229600" cy="47545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IN" dirty="0" smtClean="0"/>
              <a:t>Carry out a comprehensive third party evaluation of UHCs/ NGO performance including an assessment of reasons for low expenditure and gaps in implementation. </a:t>
            </a:r>
          </a:p>
          <a:p>
            <a:r>
              <a:rPr lang="en-IN" dirty="0" smtClean="0"/>
              <a:t>State to share findings of GIS mapping and surveys to identify pockets of urban slums etc. </a:t>
            </a:r>
          </a:p>
          <a:p>
            <a:pPr lvl="0"/>
            <a:r>
              <a:rPr lang="en-IN" dirty="0" smtClean="0"/>
              <a:t>Adequacy of urban health centres to be assessed and states should provide clear justifications in case there is a proposal for increase.</a:t>
            </a:r>
            <a:endParaRPr lang="en-US" dirty="0" smtClean="0"/>
          </a:p>
          <a:p>
            <a:pPr lvl="0"/>
            <a:r>
              <a:rPr lang="en-IN" dirty="0" smtClean="0"/>
              <a:t>Data on performance to be used as an indicator in planning for 2013-14.</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Tribal Health</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r>
              <a:rPr lang="en-IN" dirty="0" smtClean="0"/>
              <a:t>States to clearly map out tribal areas and pockets which are hard to reach before planning activities for 2013-14.</a:t>
            </a:r>
            <a:endParaRPr lang="en-US" dirty="0" smtClean="0"/>
          </a:p>
          <a:p>
            <a:pPr lvl="0"/>
            <a:r>
              <a:rPr lang="en-IN" dirty="0" smtClean="0"/>
              <a:t>State to closely monitor progress (physical, expenditure) on all health activities in notified tribal areas.</a:t>
            </a:r>
            <a:endParaRPr lang="en-US" dirty="0" smtClean="0"/>
          </a:p>
          <a:p>
            <a:pPr lvl="0"/>
            <a:r>
              <a:rPr lang="en-IN" dirty="0" smtClean="0"/>
              <a:t>On a quarterly basis, a progress report, including constraints faced and action proposed to be sent to </a:t>
            </a:r>
            <a:r>
              <a:rPr lang="en-IN" dirty="0" err="1" smtClean="0"/>
              <a:t>MoHFW</a:t>
            </a:r>
            <a:r>
              <a:rPr lang="en-IN" dirty="0" smtClean="0"/>
              <a:t>.</a:t>
            </a:r>
            <a:endParaRPr lang="en-US" dirty="0" smtClean="0"/>
          </a:p>
          <a:p>
            <a:pPr lvl="0"/>
            <a:r>
              <a:rPr lang="en-IN" dirty="0" smtClean="0"/>
              <a:t>Any additional staffing proposed needs to be substantiated with performance and case load data</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Human Resources</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334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0"/>
            <a:r>
              <a:rPr lang="en-IN" dirty="0" smtClean="0"/>
              <a:t>A comprehensive HR policy to be formulated and implemented; to be uploaded on the State NRHM website too.</a:t>
            </a:r>
          </a:p>
          <a:p>
            <a:pPr lvl="0">
              <a:buNone/>
            </a:pPr>
            <a:endParaRPr lang="en-US" sz="2000" dirty="0" smtClean="0"/>
          </a:p>
          <a:p>
            <a:pPr lvl="0"/>
            <a:r>
              <a:rPr lang="en-IN" dirty="0" smtClean="0"/>
              <a:t>Underserved facilities particularly in high focus districts/ areas, to be first strengthened through contractual staff engaged under NRHM. Similarly high case load facilities to be supplemented as per need</a:t>
            </a:r>
          </a:p>
          <a:p>
            <a:pPr lvl="0">
              <a:buNone/>
            </a:pPr>
            <a:endParaRPr lang="en-US" sz="1900" dirty="0" smtClean="0"/>
          </a:p>
          <a:p>
            <a:pPr lvl="0"/>
            <a:r>
              <a:rPr lang="en-IN" dirty="0" smtClean="0"/>
              <a:t>All appointments under NRHM to be contractual; contracts to be renewed not routinely but based on structured performance appraisal</a:t>
            </a:r>
          </a:p>
          <a:p>
            <a:pPr lvl="0">
              <a:buNone/>
            </a:pPr>
            <a:endParaRPr lang="en-US" sz="1900" dirty="0" smtClean="0"/>
          </a:p>
          <a:p>
            <a:pPr lvl="0"/>
            <a:r>
              <a:rPr lang="en-IN" dirty="0" smtClean="0"/>
              <a:t>Decentralized recruitment of all HR engaged under NRHM by delegating recruitment process to the District Health Society under the chairpersonship of the District Collector/ </a:t>
            </a:r>
            <a:r>
              <a:rPr lang="en-IN" dirty="0" err="1" smtClean="0"/>
              <a:t>Rogi</a:t>
            </a:r>
            <a:r>
              <a:rPr lang="en-IN" dirty="0" smtClean="0"/>
              <a:t> </a:t>
            </a:r>
            <a:r>
              <a:rPr lang="en-IN" dirty="0" err="1" smtClean="0"/>
              <a:t>Kalyan</a:t>
            </a:r>
            <a:r>
              <a:rPr lang="en-IN" dirty="0" smtClean="0"/>
              <a:t> </a:t>
            </a:r>
            <a:r>
              <a:rPr lang="en-IN" dirty="0" err="1" smtClean="0"/>
              <a:t>Samitis</a:t>
            </a:r>
            <a:r>
              <a:rPr lang="en-IN" dirty="0" smtClean="0"/>
              <a:t>.</a:t>
            </a:r>
          </a:p>
          <a:p>
            <a:pPr lvl="0">
              <a:buNone/>
            </a:pPr>
            <a:endParaRPr lang="en-IN" sz="1800" dirty="0" smtClean="0"/>
          </a:p>
          <a:p>
            <a:r>
              <a:rPr lang="en-IN" dirty="0" smtClean="0"/>
              <a:t>Vacant regular posts to be filled on a priority basis: at least 75% by March 2013.</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IN" b="1" dirty="0" smtClean="0"/>
              <a:t>Human Resources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IN" dirty="0" smtClean="0"/>
              <a:t>Details of facility wise deployment of all HR engaged under NRHM to be displayed on the State NRHM web site.</a:t>
            </a:r>
            <a:endParaRPr lang="en-US" dirty="0" smtClean="0"/>
          </a:p>
          <a:p>
            <a:pPr lvl="0"/>
            <a:r>
              <a:rPr lang="en-IN" dirty="0" smtClean="0"/>
              <a:t>AYUSH doctors to be more effectively utilised e.g. for supportive supervision, school health and WIFS.</a:t>
            </a:r>
            <a:endParaRPr lang="en-US" dirty="0" smtClean="0"/>
          </a:p>
          <a:p>
            <a:pPr lvl="0"/>
            <a:r>
              <a:rPr lang="en-IN" dirty="0" smtClean="0"/>
              <a:t>All contractual staff to have job descriptions with reporting relationships and quantifiable indicators of performance.</a:t>
            </a:r>
            <a:endParaRPr lang="en-US" dirty="0" smtClean="0"/>
          </a:p>
          <a:p>
            <a:pPr lvl="0"/>
            <a:r>
              <a:rPr lang="en-IN" dirty="0" smtClean="0"/>
              <a:t>All performance based payments/ difficult area incentives should be under the supervision of RKS/ Community Organizations (PRI).</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Programme Management</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style>
          <a:lnRef idx="1">
            <a:schemeClr val="accent1"/>
          </a:lnRef>
          <a:fillRef idx="2">
            <a:schemeClr val="accent1"/>
          </a:fillRef>
          <a:effectRef idx="1">
            <a:schemeClr val="accent1"/>
          </a:effectRef>
          <a:fontRef idx="minor">
            <a:schemeClr val="dk1"/>
          </a:fontRef>
        </p:style>
        <p:txBody>
          <a:bodyPr>
            <a:noAutofit/>
          </a:bodyPr>
          <a:lstStyle/>
          <a:p>
            <a:pPr lvl="0"/>
            <a:r>
              <a:rPr lang="en-IN" sz="2000" dirty="0" smtClean="0"/>
              <a:t>A full time </a:t>
            </a:r>
            <a:r>
              <a:rPr lang="en-IN" sz="2000" b="1" dirty="0" smtClean="0"/>
              <a:t>Mission Director is a prerequisite</a:t>
            </a:r>
            <a:r>
              <a:rPr lang="en-IN" sz="2000" dirty="0" smtClean="0"/>
              <a:t>. Stable tenure of the Mission Director should also be ensured.</a:t>
            </a:r>
          </a:p>
          <a:p>
            <a:pPr lvl="0">
              <a:buNone/>
            </a:pPr>
            <a:endParaRPr lang="en-US" sz="1000" dirty="0" smtClean="0"/>
          </a:p>
          <a:p>
            <a:pPr lvl="0"/>
            <a:r>
              <a:rPr lang="en-IN" sz="2000" b="1" dirty="0" smtClean="0"/>
              <a:t>A regular full time Director/ Joint Director/ Deputy Director (Finance) </a:t>
            </a:r>
            <a:r>
              <a:rPr lang="en-IN" sz="2000" dirty="0" smtClean="0"/>
              <a:t>(depending on resource envelope of State), from the State Finance Services (not holding any additional charge outside the Health Department ) must be put in place, considering the quantum of funds under NRHM and the need for financial discipline and diligence.</a:t>
            </a:r>
          </a:p>
          <a:p>
            <a:pPr lvl="0">
              <a:buNone/>
            </a:pPr>
            <a:endParaRPr lang="en-US" sz="900" dirty="0" smtClean="0"/>
          </a:p>
          <a:p>
            <a:pPr lvl="0"/>
            <a:r>
              <a:rPr lang="en-IN" sz="2000" dirty="0" smtClean="0"/>
              <a:t>Regular meetings of state and district health missions/ societies.</a:t>
            </a:r>
          </a:p>
          <a:p>
            <a:pPr lvl="0">
              <a:buNone/>
            </a:pPr>
            <a:endParaRPr lang="en-US" sz="900" dirty="0" smtClean="0"/>
          </a:p>
          <a:p>
            <a:pPr lvl="0"/>
            <a:r>
              <a:rPr lang="en-IN" sz="2000" dirty="0" smtClean="0"/>
              <a:t>Key technical areas of RCH to have a dedicated / nodal person at state/ district levels; staff performance to be monitored against targets and staff sensitised across all areas of NRHM such that during field visits they do not limit themselves only to their area of functional expertise.</a:t>
            </a:r>
          </a:p>
          <a:p>
            <a:pPr lvl="0">
              <a:buNone/>
            </a:pPr>
            <a:endParaRPr lang="en-US" sz="1100" dirty="0" smtClean="0"/>
          </a:p>
          <a:p>
            <a:pPr lvl="0"/>
            <a:r>
              <a:rPr lang="en-IN" sz="2000" dirty="0" smtClean="0"/>
              <a:t>Performance of staff to be monitored against benchmarks; qualifications, recruitment process and training requirements to be reviewed.</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Programme Management</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638800"/>
          </a:xfrm>
        </p:spPr>
        <p:style>
          <a:lnRef idx="1">
            <a:schemeClr val="accent1"/>
          </a:lnRef>
          <a:fillRef idx="2">
            <a:schemeClr val="accent1"/>
          </a:fillRef>
          <a:effectRef idx="1">
            <a:schemeClr val="accent1"/>
          </a:effectRef>
          <a:fontRef idx="minor">
            <a:schemeClr val="dk1"/>
          </a:fontRef>
        </p:style>
        <p:txBody>
          <a:bodyPr>
            <a:noAutofit/>
          </a:bodyPr>
          <a:lstStyle/>
          <a:p>
            <a:pPr lvl="0"/>
            <a:r>
              <a:rPr lang="en-IN" sz="2400" dirty="0" smtClean="0"/>
              <a:t>Delegation of financial powers to district/ sub-district levels in line with guidelines should be implemented.</a:t>
            </a:r>
          </a:p>
          <a:p>
            <a:pPr lvl="0">
              <a:buNone/>
            </a:pPr>
            <a:endParaRPr lang="en-US" sz="400" dirty="0" smtClean="0"/>
          </a:p>
          <a:p>
            <a:pPr lvl="0"/>
            <a:r>
              <a:rPr lang="en-IN" sz="2400" dirty="0" smtClean="0"/>
              <a:t>Funds for implementation of programmes both at the State level and the district level must be released expeditiously and no delays should take place.</a:t>
            </a:r>
          </a:p>
          <a:p>
            <a:pPr lvl="0">
              <a:buNone/>
            </a:pPr>
            <a:endParaRPr lang="en-US" sz="300" dirty="0" smtClean="0"/>
          </a:p>
          <a:p>
            <a:pPr lvl="0"/>
            <a:r>
              <a:rPr lang="en-IN" sz="2400" dirty="0" smtClean="0"/>
              <a:t>Evidence based district plans prepared, appraised against pre determined criteria; district plans to be a “live” document. Variance analysis (physical and financial) reports prepared and discussed/action taken to correct variances.</a:t>
            </a:r>
          </a:p>
          <a:p>
            <a:pPr lvl="0">
              <a:buNone/>
            </a:pPr>
            <a:endParaRPr lang="en-US" sz="100" dirty="0" smtClean="0"/>
          </a:p>
          <a:p>
            <a:pPr lvl="0"/>
            <a:r>
              <a:rPr lang="en-IN" sz="2400" dirty="0" smtClean="0"/>
              <a:t>Supportive supervision system to be established with identification of nodal persons for districts; frequency of visits; checklists and action taken reports.</a:t>
            </a:r>
          </a:p>
          <a:p>
            <a:pPr lvl="0">
              <a:buNone/>
            </a:pPr>
            <a:endParaRPr lang="en-US" sz="100" dirty="0" smtClean="0"/>
          </a:p>
          <a:p>
            <a:pPr lvl="0"/>
            <a:r>
              <a:rPr lang="en-IN" sz="2400" dirty="0" smtClean="0"/>
              <a:t>Remote/ hard to reach/ high focus areas to be intensively monitored and supervised.</a:t>
            </a:r>
          </a:p>
          <a:p>
            <a:pPr lvl="0">
              <a:buNone/>
            </a:pPr>
            <a:endParaRPr lang="en-US"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ASHA</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r>
              <a:rPr lang="en-IN" dirty="0" smtClean="0"/>
              <a:t>Clear criteria for selection of ASHA</a:t>
            </a:r>
            <a:endParaRPr lang="en-US" dirty="0" smtClean="0"/>
          </a:p>
          <a:p>
            <a:pPr lvl="0"/>
            <a:r>
              <a:rPr lang="en-IN" dirty="0" smtClean="0"/>
              <a:t>Well-functioning ASHA support system including ASHA days, ASHA coordinators</a:t>
            </a:r>
            <a:endParaRPr lang="en-US" dirty="0" smtClean="0"/>
          </a:p>
          <a:p>
            <a:pPr lvl="0"/>
            <a:r>
              <a:rPr lang="en-IN" dirty="0" smtClean="0"/>
              <a:t>Performance Monitoring system for ASHAs designed and implemented (including analysis of pattern of monthly payments; identification of non/under-performing ASHAs and their replacement; and reward for well performing ASHAs). State to report on a quarterly basis on ASHA’s average earnings/ range per month.</a:t>
            </a:r>
            <a:endParaRPr lang="en-US" dirty="0" smtClean="0"/>
          </a:p>
          <a:p>
            <a:pPr lvl="0"/>
            <a:r>
              <a:rPr lang="en-IN" dirty="0" smtClean="0"/>
              <a:t>Timely replenishment of ASHA kits.</a:t>
            </a:r>
            <a:endParaRPr lang="en-US" dirty="0" smtClean="0"/>
          </a:p>
          <a:p>
            <a:pPr lvl="0"/>
            <a:r>
              <a:rPr lang="en-IN" dirty="0" smtClean="0"/>
              <a:t>Timely payments to ASHAs and gradual shift towards electronic payment.</a:t>
            </a:r>
            <a:endParaRPr lang="en-US" dirty="0" smtClean="0"/>
          </a:p>
          <a:p>
            <a:pPr lvl="0"/>
            <a:r>
              <a:rPr lang="en-IN" dirty="0" smtClean="0"/>
              <a:t>Detailed data base of ASHAs to be created and continuously updated; village wise name list of ASHA to be uploaded on website with address and cell phone number.</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Untied Funds/ RKS/ AMG</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0"/>
            <a:r>
              <a:rPr lang="en-IN" dirty="0" smtClean="0"/>
              <a:t>Timely release of untied funds to all facilities; </a:t>
            </a:r>
            <a:r>
              <a:rPr lang="en-IN" b="1" dirty="0" smtClean="0"/>
              <a:t>differential allocation based on case load.</a:t>
            </a:r>
            <a:endParaRPr lang="en-US" b="1" dirty="0" smtClean="0"/>
          </a:p>
          <a:p>
            <a:pPr lvl="0"/>
            <a:r>
              <a:rPr lang="en-IN" dirty="0" smtClean="0"/>
              <a:t>Funds to be utilized by respective RKS only and not by higher levels.</a:t>
            </a:r>
            <a:endParaRPr lang="en-US" dirty="0" smtClean="0"/>
          </a:p>
          <a:p>
            <a:pPr lvl="0"/>
            <a:r>
              <a:rPr lang="en-IN" dirty="0" smtClean="0"/>
              <a:t>Review of practice of utilising RKS funds for procurement of medicines from commercial medical stores and accordingly revisit guidelines for fund utilisation by RKS.</a:t>
            </a:r>
            <a:endParaRPr lang="en-US" dirty="0" smtClean="0"/>
          </a:p>
          <a:p>
            <a:pPr lvl="0"/>
            <a:r>
              <a:rPr lang="en-IN" b="1" dirty="0" smtClean="0"/>
              <a:t>Plan for capacity building of RKS members developed and implemented.</a:t>
            </a:r>
            <a:endParaRPr lang="en-US" b="1" dirty="0" smtClean="0"/>
          </a:p>
          <a:p>
            <a:pPr lvl="0"/>
            <a:r>
              <a:rPr lang="en-IN" dirty="0" smtClean="0"/>
              <a:t>RKS meetings to take place regularly.</a:t>
            </a:r>
            <a:endParaRPr lang="en-US" dirty="0" smtClean="0"/>
          </a:p>
          <a:p>
            <a:pPr lvl="0"/>
            <a:r>
              <a:rPr lang="en-IN" dirty="0" smtClean="0"/>
              <a:t>Audit of all untied, annual maintenance grants and RKS funds.</a:t>
            </a:r>
            <a:endParaRPr lang="en-US" dirty="0" smtClean="0"/>
          </a:p>
          <a:p>
            <a:pPr lvl="0"/>
            <a:r>
              <a:rPr lang="en-IN" b="1" dirty="0" smtClean="0"/>
              <a:t>The State must take up capacity building of Village Health &amp; Sanitation Committees </a:t>
            </a:r>
            <a:r>
              <a:rPr lang="en-IN" b="1" dirty="0" err="1" smtClean="0"/>
              <a:t>Rogi</a:t>
            </a:r>
            <a:r>
              <a:rPr lang="en-IN" b="1" dirty="0" smtClean="0"/>
              <a:t> </a:t>
            </a:r>
            <a:r>
              <a:rPr lang="en-IN" b="1" dirty="0" err="1" smtClean="0"/>
              <a:t>Kalyan</a:t>
            </a:r>
            <a:r>
              <a:rPr lang="en-IN" b="1" dirty="0" smtClean="0"/>
              <a:t> </a:t>
            </a:r>
            <a:r>
              <a:rPr lang="en-IN" b="1" dirty="0" err="1" smtClean="0"/>
              <a:t>Samitis</a:t>
            </a:r>
            <a:r>
              <a:rPr lang="en-IN" b="1" dirty="0" smtClean="0"/>
              <a:t> and other community/ PRI institutions at all levels.</a:t>
            </a:r>
            <a:endParaRPr lang="en-US" b="1" dirty="0" smtClean="0"/>
          </a:p>
          <a:p>
            <a:pPr lvl="0"/>
            <a:r>
              <a:rPr lang="en-IN" dirty="0" smtClean="0"/>
              <a:t>The State shall ensure regular meetings of all community Organizations/ District / State Mission with public display of financial resources received by all health facilities.</a:t>
            </a:r>
            <a:endParaRPr lang="en-US" dirty="0" smtClean="0"/>
          </a:p>
          <a:p>
            <a:pPr lvl="0"/>
            <a:r>
              <a:rPr lang="en-IN" dirty="0" smtClean="0"/>
              <a:t>The State shall also make contributions to </a:t>
            </a:r>
            <a:r>
              <a:rPr lang="en-IN" dirty="0" err="1" smtClean="0"/>
              <a:t>Rogi</a:t>
            </a:r>
            <a:r>
              <a:rPr lang="en-IN" dirty="0" smtClean="0"/>
              <a:t> </a:t>
            </a:r>
            <a:r>
              <a:rPr lang="en-IN" dirty="0" err="1" smtClean="0"/>
              <a:t>Kalyan</a:t>
            </a:r>
            <a:r>
              <a:rPr lang="en-IN" dirty="0" smtClean="0"/>
              <a:t> </a:t>
            </a:r>
            <a:r>
              <a:rPr lang="en-IN" dirty="0" err="1" smtClean="0"/>
              <a:t>Samitis</a:t>
            </a:r>
            <a:r>
              <a:rPr lang="en-IN"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New Constructions/ Renovation </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r>
              <a:rPr lang="en-IN" dirty="0" smtClean="0"/>
              <a:t>Prioritization of construction of sub-centres as they are to the first port of call.</a:t>
            </a:r>
            <a:endParaRPr lang="en-US" dirty="0" smtClean="0"/>
          </a:p>
          <a:p>
            <a:pPr lvl="0"/>
            <a:r>
              <a:rPr lang="en-IN" dirty="0" smtClean="0"/>
              <a:t>Priority should next be given to delivery points and facilities in high focus districts with a view to reduce the disparity in access.</a:t>
            </a:r>
            <a:endParaRPr lang="en-US" dirty="0" smtClean="0"/>
          </a:p>
          <a:p>
            <a:pPr lvl="0"/>
            <a:r>
              <a:rPr lang="en-IN" dirty="0" smtClean="0"/>
              <a:t>Works must be completed within a definite time frame. For new constructions up to CHC level, a maximum of 2 years and for a DH a maximum period of 3 years is envisaged.</a:t>
            </a:r>
          </a:p>
          <a:p>
            <a:pPr lvl="0"/>
            <a:r>
              <a:rPr lang="en-IN" dirty="0" smtClean="0"/>
              <a:t>Renovation/ repair should be completed within a year. Requirement of funds should be projected accordingly.</a:t>
            </a:r>
          </a:p>
          <a:p>
            <a:pPr lvl="0"/>
            <a:r>
              <a:rPr lang="en-IN" dirty="0" smtClean="0"/>
              <a:t>Funds would not be permissible for constructions/ works that spill over beyond the stipulated timeframe.</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New Constructions/ Renovation </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0"/>
            <a:r>
              <a:rPr lang="en-IN" dirty="0" smtClean="0"/>
              <a:t>Standardized drawing/ detailed specifications and standard costs must be evolved keeping in view IPHS.</a:t>
            </a:r>
            <a:endParaRPr lang="en-US" dirty="0" smtClean="0"/>
          </a:p>
          <a:p>
            <a:pPr lvl="0"/>
            <a:r>
              <a:rPr lang="en-IN" dirty="0" smtClean="0"/>
              <a:t>Third party monitoring of works through reputed institutions to be introduced to ensure quality.</a:t>
            </a:r>
            <a:endParaRPr lang="en-US" dirty="0" smtClean="0"/>
          </a:p>
          <a:p>
            <a:pPr lvl="0"/>
            <a:r>
              <a:rPr lang="en-IN" dirty="0" smtClean="0"/>
              <a:t>Information on all ongoing works to be displayed on the NRHM website.</a:t>
            </a:r>
            <a:endParaRPr lang="en-US" dirty="0" smtClean="0"/>
          </a:p>
          <a:p>
            <a:pPr lvl="0"/>
            <a:r>
              <a:rPr lang="en-IN" dirty="0" smtClean="0"/>
              <a:t>Approved locations for constructions/ renovations will not be altered.</a:t>
            </a:r>
            <a:endParaRPr lang="en-US" dirty="0" smtClean="0"/>
          </a:p>
          <a:p>
            <a:r>
              <a:rPr lang="en-IN" dirty="0" smtClean="0"/>
              <a:t>All government health institutions in rural areas should carry a logo of NRHM in English/ Hindi &amp; Regional languages as recognition of support provided by the Mission.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en-IN" sz="3400" dirty="0" smtClean="0"/>
              <a:t>States are requested to use the survey </a:t>
            </a:r>
            <a:r>
              <a:rPr lang="en-IN" sz="3400" smtClean="0"/>
              <a:t>(DLHS, AHS, SRS </a:t>
            </a:r>
            <a:r>
              <a:rPr lang="en-IN" sz="3400" dirty="0" smtClean="0"/>
              <a:t>etc.) as well as HMIS data in planning.</a:t>
            </a:r>
          </a:p>
          <a:p>
            <a:pPr>
              <a:buNone/>
            </a:pPr>
            <a:endParaRPr lang="en-IN" sz="2000" dirty="0" smtClean="0"/>
          </a:p>
          <a:p>
            <a:r>
              <a:rPr lang="en-IN" sz="3400" dirty="0" smtClean="0"/>
              <a:t>An explicit pro-poor focus through identification of vulnerable groups/high focus districts with relatively poor performance against RCH II indicators and ensuring that their needs are met. This would mean concentrating resources (staff, medical supplies, closer supervision, etc) to areas with the worst health outcomes and the greatest need.</a:t>
            </a:r>
          </a:p>
          <a:p>
            <a:pPr>
              <a:buNone/>
            </a:pPr>
            <a:endParaRPr lang="en-IN" sz="2000" dirty="0" smtClean="0"/>
          </a:p>
          <a:p>
            <a:pPr lvl="0"/>
            <a:r>
              <a:rPr lang="en-IN" sz="3400" dirty="0" smtClean="0"/>
              <a:t>Prioritization of initiatives as per the need of the State is a must, given multiple needs in health sector and limited resources. E.g. the state will need to first </a:t>
            </a:r>
            <a:r>
              <a:rPr lang="en-IN" sz="3400" dirty="0" err="1" smtClean="0"/>
              <a:t>operationalize</a:t>
            </a:r>
            <a:r>
              <a:rPr lang="en-IN" sz="3400" dirty="0" smtClean="0"/>
              <a:t> facilities in high focus districts and those having adequate patient load. </a:t>
            </a:r>
          </a:p>
          <a:p>
            <a:pPr lvl="0">
              <a:buNone/>
            </a:pPr>
            <a:endParaRPr lang="en-IN" sz="2000" dirty="0" smtClean="0"/>
          </a:p>
          <a:p>
            <a:r>
              <a:rPr lang="en-IN" sz="3400" dirty="0" smtClean="0"/>
              <a:t>States must specify a minimum of 10% of the funds allocated to districts as genuinely untied i.e. districts have the freedom to prepare their own schemes in response to local conditions. </a:t>
            </a:r>
            <a:endParaRPr lang="en-US" sz="3400" dirty="0" smtClean="0"/>
          </a:p>
          <a:p>
            <a:endParaRPr lang="en-US" sz="3400"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Procurement</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r>
              <a:rPr lang="en-IN" dirty="0" smtClean="0"/>
              <a:t>Strict compliance of procurement procedures for purchase of medicines, equipments etc as per state guidelines.</a:t>
            </a:r>
            <a:endParaRPr lang="en-US" dirty="0" smtClean="0"/>
          </a:p>
          <a:p>
            <a:pPr lvl="0"/>
            <a:r>
              <a:rPr lang="en-IN" dirty="0" smtClean="0"/>
              <a:t>Competitive bidding through open tenders and transparency in all procurements to be ensured.</a:t>
            </a:r>
            <a:endParaRPr lang="en-US" dirty="0" smtClean="0"/>
          </a:p>
          <a:p>
            <a:pPr lvl="0"/>
            <a:r>
              <a:rPr lang="en-IN" dirty="0" smtClean="0"/>
              <a:t>Only need based procurement to be done strictly on indent/requisition by the concerned facility.</a:t>
            </a:r>
            <a:endParaRPr lang="en-US" dirty="0" smtClean="0"/>
          </a:p>
          <a:p>
            <a:pPr lvl="0"/>
            <a:r>
              <a:rPr lang="en-IN" dirty="0" smtClean="0"/>
              <a:t>Procurement to be made well in time &amp; not to be pushed to the end of the year.</a:t>
            </a:r>
            <a:endParaRPr lang="en-US" dirty="0" smtClean="0"/>
          </a:p>
          <a:p>
            <a:pPr lvl="0"/>
            <a:r>
              <a:rPr lang="en-IN" dirty="0" smtClean="0"/>
              <a:t>Carry out an audit of equipment procured in the past to be carried out to ensure rational deployment.</a:t>
            </a:r>
            <a:endParaRPr lang="en-US" dirty="0" smtClean="0"/>
          </a:p>
          <a:p>
            <a:pPr lvl="0"/>
            <a:r>
              <a:rPr lang="en-IN" dirty="0" smtClean="0"/>
              <a:t>Annual Maintenance Contract (AMC) to be built into equipment procurement contracts.</a:t>
            </a:r>
            <a:endParaRPr lang="en-US" dirty="0" smtClean="0"/>
          </a:p>
          <a:p>
            <a:pPr lvl="0"/>
            <a:r>
              <a:rPr lang="en-IN" dirty="0" smtClean="0"/>
              <a:t>A system for preventive maintenance of equipment to be put in place.</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Mobile Medical Unit (MMU)</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0"/>
            <a:r>
              <a:rPr lang="en-IN" dirty="0" smtClean="0"/>
              <a:t>Route chart to be widely publicised</a:t>
            </a:r>
            <a:endParaRPr lang="en-US" dirty="0" smtClean="0"/>
          </a:p>
          <a:p>
            <a:pPr lvl="0"/>
            <a:r>
              <a:rPr lang="en-IN" dirty="0" smtClean="0"/>
              <a:t>GPS to be installed for tracking movement of vehicles.</a:t>
            </a:r>
            <a:endParaRPr lang="en-US" dirty="0" smtClean="0"/>
          </a:p>
          <a:p>
            <a:pPr lvl="0"/>
            <a:r>
              <a:rPr lang="en-IN" dirty="0" smtClean="0"/>
              <a:t>Performance of MMUs to be monitored on a monthly basis (including analysis of number of patients served and services rendered).</a:t>
            </a:r>
            <a:endParaRPr lang="en-US" dirty="0" smtClean="0"/>
          </a:p>
          <a:p>
            <a:pPr lvl="0"/>
            <a:r>
              <a:rPr lang="en-IN" dirty="0" smtClean="0"/>
              <a:t>Service delivery data to be regularly made available in public domain on NRHM website.</a:t>
            </a:r>
            <a:endParaRPr lang="en-US" dirty="0" smtClean="0"/>
          </a:p>
          <a:p>
            <a:pPr lvl="0"/>
            <a:r>
              <a:rPr lang="en-IN" dirty="0" smtClean="0"/>
              <a:t>A universal name ‘</a:t>
            </a:r>
            <a:r>
              <a:rPr lang="en-IN" dirty="0" err="1" smtClean="0"/>
              <a:t>Rashtriya</a:t>
            </a:r>
            <a:r>
              <a:rPr lang="en-IN" dirty="0" smtClean="0"/>
              <a:t> Mobile Medical Unit’ to be used for all MMUs funded under NRHM. Also uniform colour with emblem of NRHM (in English/ Hindi &amp; Regional languages), Government of India and State Government to be used on all the MMUs.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Referral Transport</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0292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lvl="0"/>
            <a:r>
              <a:rPr lang="en-IN" dirty="0" smtClean="0"/>
              <a:t>Free referral transport to be ensured for all pregnant women and sick neonates accessing public health facilities.</a:t>
            </a:r>
            <a:endParaRPr lang="en-US" dirty="0" smtClean="0"/>
          </a:p>
          <a:p>
            <a:pPr lvl="0"/>
            <a:r>
              <a:rPr lang="en-IN" dirty="0" smtClean="0"/>
              <a:t>Universal access to referral transport throughout the State, including transport to difficult and hard to reach areas, to be ensured.</a:t>
            </a:r>
            <a:endParaRPr lang="en-US" dirty="0" smtClean="0"/>
          </a:p>
          <a:p>
            <a:pPr lvl="0"/>
            <a:r>
              <a:rPr lang="en-IN" dirty="0" smtClean="0"/>
              <a:t>A universal toll free number to be </a:t>
            </a:r>
            <a:r>
              <a:rPr lang="en-IN" dirty="0" err="1" smtClean="0"/>
              <a:t>operationalized</a:t>
            </a:r>
            <a:r>
              <a:rPr lang="en-IN" dirty="0" smtClean="0"/>
              <a:t> and 24x7 call centre based approach to be adopted.</a:t>
            </a:r>
            <a:endParaRPr lang="en-US" dirty="0" smtClean="0"/>
          </a:p>
          <a:p>
            <a:pPr lvl="0"/>
            <a:r>
              <a:rPr lang="en-IN" dirty="0" smtClean="0"/>
              <a:t>Vehicles to be GPS fitted for effective network and utilization.</a:t>
            </a:r>
            <a:endParaRPr lang="en-US" dirty="0" smtClean="0"/>
          </a:p>
          <a:p>
            <a:pPr lvl="0"/>
            <a:r>
              <a:rPr lang="en-IN" dirty="0" smtClean="0"/>
              <a:t>Rigorous and regular monitoring of usage of vehicles to be done.</a:t>
            </a:r>
            <a:endParaRPr lang="en-US" dirty="0" smtClean="0"/>
          </a:p>
          <a:p>
            <a:pPr lvl="0"/>
            <a:r>
              <a:rPr lang="en-IN" dirty="0" smtClean="0"/>
              <a:t>Service delivery data to be regularly put in public domain on NRHM website.</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IEC / BCC</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0"/>
            <a:r>
              <a:rPr lang="en-IN" dirty="0" smtClean="0"/>
              <a:t>Comprehensive IEC/ BCC strategy to be prepared. IPC given necessary emphasis and improved inter-</a:t>
            </a:r>
            <a:r>
              <a:rPr lang="en-IN" dirty="0" err="1" smtClean="0"/>
              <a:t>sectoral</a:t>
            </a:r>
            <a:r>
              <a:rPr lang="en-IN" dirty="0" smtClean="0"/>
              <a:t> convergence particularly with WCD.</a:t>
            </a:r>
            <a:endParaRPr lang="en-US" dirty="0" smtClean="0"/>
          </a:p>
          <a:p>
            <a:pPr lvl="0"/>
            <a:r>
              <a:rPr lang="en-IN" dirty="0" smtClean="0"/>
              <a:t>Details of activities carried out to be made available /displayed on the website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Monitoring and Evaluation (HMIS)/MCTS)</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r>
              <a:rPr lang="en-IN" dirty="0" smtClean="0"/>
              <a:t>Data is uploaded, validated and committed; data for the month available by the 15th of the following month.</a:t>
            </a:r>
            <a:endParaRPr lang="en-US" dirty="0" smtClean="0"/>
          </a:p>
          <a:p>
            <a:pPr lvl="0"/>
            <a:r>
              <a:rPr lang="en-IN" dirty="0" smtClean="0"/>
              <a:t>Uploading of facility wise HMIS data by the first quarter of 2013-14</a:t>
            </a:r>
            <a:endParaRPr lang="en-US" dirty="0" smtClean="0"/>
          </a:p>
          <a:p>
            <a:pPr lvl="0"/>
            <a:r>
              <a:rPr lang="en-IN" dirty="0" smtClean="0"/>
              <a:t>Facility based HMIS to be implemented. HMIS data to be analysed, discussed with concerned staff at state and district levels and necessary corrective action taken.</a:t>
            </a:r>
            <a:endParaRPr lang="en-US" dirty="0" smtClean="0"/>
          </a:p>
          <a:p>
            <a:pPr lvl="0"/>
            <a:r>
              <a:rPr lang="en-IN" dirty="0" smtClean="0"/>
              <a:t>Program managers at all levels use HMIS for monthly reviews.</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Monitoring and Evaluation (HMIS)/MCTS)</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lvl="0"/>
            <a:r>
              <a:rPr lang="en-IN" dirty="0" smtClean="0"/>
              <a:t>MCTS to be made fully operational for regular and effective monitoring of service delivery including tracking and monitoring of severely anaemic women, low birth weight babies and sick neonates.</a:t>
            </a:r>
            <a:endParaRPr lang="en-US" dirty="0" smtClean="0"/>
          </a:p>
          <a:p>
            <a:pPr lvl="0"/>
            <a:r>
              <a:rPr lang="en-IN" dirty="0" smtClean="0"/>
              <a:t>Pace of registration under MCTS to be fast tracked to capture 100% pregnant women and children</a:t>
            </a:r>
            <a:endParaRPr lang="en-US" dirty="0" smtClean="0"/>
          </a:p>
          <a:p>
            <a:pPr lvl="0"/>
            <a:r>
              <a:rPr lang="en-IN" dirty="0" smtClean="0"/>
              <a:t>Service delivery data to be uploaded regularly.</a:t>
            </a:r>
            <a:endParaRPr lang="en-US" dirty="0" smtClean="0"/>
          </a:p>
          <a:p>
            <a:pPr lvl="0"/>
            <a:r>
              <a:rPr lang="en-IN" dirty="0" smtClean="0"/>
              <a:t>Progress to be monitored rigorously at all levels</a:t>
            </a:r>
            <a:endParaRPr lang="en-US" dirty="0" smtClean="0"/>
          </a:p>
          <a:p>
            <a:pPr lvl="0"/>
            <a:r>
              <a:rPr lang="en-IN" dirty="0" smtClean="0"/>
              <a:t>MCTS call centre to be set up at the State level to check the veracity of data and service delivery.</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b="1" dirty="0" smtClean="0"/>
              <a:t/>
            </a:r>
            <a:br>
              <a:rPr lang="en-IN" b="1" dirty="0" smtClean="0"/>
            </a:br>
            <a:r>
              <a:rPr lang="en-IN" b="1" dirty="0" smtClean="0"/>
              <a:t>STRUCTURE OF THE PIP FOR 2013-14</a:t>
            </a:r>
            <a:r>
              <a:rPr lang="en-US" dirty="0" smtClean="0"/>
              <a:t/>
            </a:r>
            <a:br>
              <a:rPr lang="en-US" dirty="0" smtClean="0"/>
            </a:br>
            <a:endParaRPr lang="en-US" dirty="0"/>
          </a:p>
        </p:txBody>
      </p:sp>
      <p:sp>
        <p:nvSpPr>
          <p:cNvPr id="3" name="Content Placeholder 2"/>
          <p:cNvSpPr>
            <a:spLocks noGrp="1"/>
          </p:cNvSpPr>
          <p:nvPr>
            <p:ph idx="1"/>
          </p:nvPr>
        </p:nvSpPr>
        <p:spPr>
          <a:xfrm>
            <a:off x="457200" y="1417637"/>
            <a:ext cx="8229600" cy="460216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0"/>
            <a:r>
              <a:rPr lang="en-IN" dirty="0" smtClean="0"/>
              <a:t>A cover letter by State Mission Director- confirming/summarizing </a:t>
            </a:r>
            <a:endParaRPr lang="en-US" dirty="0" smtClean="0"/>
          </a:p>
          <a:p>
            <a:pPr marL="1195388" lvl="0" indent="-398463"/>
            <a:r>
              <a:rPr lang="en-IN" dirty="0" smtClean="0"/>
              <a:t>Targets and road maps in the last year’s booklet remain the same</a:t>
            </a:r>
            <a:endParaRPr lang="en-US" dirty="0" smtClean="0"/>
          </a:p>
          <a:p>
            <a:pPr marL="1195388" lvl="0" indent="-398463"/>
            <a:r>
              <a:rPr lang="en-IN" dirty="0" smtClean="0"/>
              <a:t>Self appraisal by the State</a:t>
            </a:r>
            <a:endParaRPr lang="en-US" dirty="0" smtClean="0"/>
          </a:p>
          <a:p>
            <a:pPr marL="1195388" lvl="0" indent="-398463"/>
            <a:r>
              <a:rPr lang="en-IN" dirty="0" smtClean="0"/>
              <a:t>Priorities of the State</a:t>
            </a:r>
            <a:endParaRPr lang="en-US" dirty="0" smtClean="0"/>
          </a:p>
          <a:p>
            <a:pPr marL="1195388" lvl="0" indent="-398463"/>
            <a:r>
              <a:rPr lang="en-IN" dirty="0" smtClean="0"/>
              <a:t>Budget proposed under main heads</a:t>
            </a:r>
            <a:endParaRPr lang="en-US" dirty="0" smtClean="0"/>
          </a:p>
          <a:p>
            <a:pPr marL="1195388" lvl="0" indent="-398463"/>
            <a:r>
              <a:rPr lang="en-IN" dirty="0" smtClean="0"/>
              <a:t>New initiatives/innovations</a:t>
            </a:r>
            <a:endParaRPr lang="en-US" dirty="0" smtClean="0"/>
          </a:p>
          <a:p>
            <a:pPr lvl="0"/>
            <a:r>
              <a:rPr lang="en-IN" dirty="0" smtClean="0"/>
              <a:t>Budget format in excel with tables for requisite information necessary for approval- budget sheet provides progress columns </a:t>
            </a:r>
            <a:endParaRPr lang="en-US" dirty="0" smtClean="0"/>
          </a:p>
          <a:p>
            <a:pPr lvl="0"/>
            <a:r>
              <a:rPr lang="en-IN" dirty="0" smtClean="0"/>
              <a:t>Annexure:</a:t>
            </a:r>
            <a:endParaRPr lang="en-US" dirty="0" smtClean="0"/>
          </a:p>
          <a:p>
            <a:pPr lvl="0"/>
            <a:r>
              <a:rPr lang="en-IN" dirty="0" smtClean="0"/>
              <a:t>Criteria for Self-appraisal</a:t>
            </a:r>
            <a:endParaRPr lang="en-US" dirty="0" smtClean="0"/>
          </a:p>
          <a:p>
            <a:pPr lvl="0"/>
            <a:r>
              <a:rPr lang="en-IN" dirty="0" smtClean="0"/>
              <a:t>State Resources and Other Sources of Funds</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
            </a:r>
            <a:br>
              <a:rPr lang="en-US" b="1" dirty="0" smtClean="0"/>
            </a:br>
            <a:r>
              <a:rPr lang="en-US" b="1" dirty="0" smtClean="0"/>
              <a:t>TENTATIVE TIMELINES</a:t>
            </a:r>
            <a:br>
              <a:rPr lang="en-US" b="1" dirty="0" smtClean="0"/>
            </a:br>
            <a:endParaRPr lang="en-US" b="1" dirty="0"/>
          </a:p>
        </p:txBody>
      </p:sp>
      <p:sp>
        <p:nvSpPr>
          <p:cNvPr id="3" name="Content Placeholder 2"/>
          <p:cNvSpPr>
            <a:spLocks noGrp="1"/>
          </p:cNvSpPr>
          <p:nvPr>
            <p:ph idx="1"/>
          </p:nvPr>
        </p:nvSpPr>
        <p:spPr>
          <a:xfrm>
            <a:off x="457200" y="1600201"/>
            <a:ext cx="8229600" cy="2743200"/>
          </a:xfrm>
        </p:spPr>
        <p:style>
          <a:lnRef idx="1">
            <a:schemeClr val="accent1"/>
          </a:lnRef>
          <a:fillRef idx="2">
            <a:schemeClr val="accent1"/>
          </a:fillRef>
          <a:effectRef idx="1">
            <a:schemeClr val="accent1"/>
          </a:effectRef>
          <a:fontRef idx="minor">
            <a:schemeClr val="dk1"/>
          </a:fontRef>
        </p:style>
        <p:txBody>
          <a:bodyPr/>
          <a:lstStyle/>
          <a:p>
            <a:r>
              <a:rPr lang="en-US" dirty="0" smtClean="0"/>
              <a:t>Issuing of Guidelines- 15</a:t>
            </a:r>
            <a:r>
              <a:rPr lang="en-US" baseline="30000" dirty="0" smtClean="0"/>
              <a:t>th</a:t>
            </a:r>
            <a:r>
              <a:rPr lang="en-US" dirty="0" smtClean="0"/>
              <a:t> September 2012</a:t>
            </a:r>
          </a:p>
          <a:p>
            <a:r>
              <a:rPr lang="en-US" dirty="0" smtClean="0"/>
              <a:t>Appraisal of PIPs- 15</a:t>
            </a:r>
            <a:r>
              <a:rPr lang="en-US" baseline="30000" dirty="0" smtClean="0"/>
              <a:t>th</a:t>
            </a:r>
            <a:r>
              <a:rPr lang="en-US" dirty="0" smtClean="0"/>
              <a:t> December to 15th January</a:t>
            </a:r>
          </a:p>
          <a:p>
            <a:r>
              <a:rPr lang="en-US" dirty="0" smtClean="0"/>
              <a:t>NPCC Meetings- 15th January to 15th February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style>
          <a:lnRef idx="1">
            <a:schemeClr val="accent1"/>
          </a:lnRef>
          <a:fillRef idx="2">
            <a:schemeClr val="accent1"/>
          </a:fillRef>
          <a:effectRef idx="1">
            <a:schemeClr val="accent1"/>
          </a:effectRef>
          <a:fontRef idx="minor">
            <a:schemeClr val="dk1"/>
          </a:fontRef>
        </p:style>
        <p:txBody>
          <a:bodyPr/>
          <a:lstStyle/>
          <a:p>
            <a:r>
              <a:rPr lang="en-US" b="1" dirty="0" smtClean="0"/>
              <a:t>THANK YOU</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lvl="1" indent="0">
              <a:buNone/>
            </a:pPr>
            <a:r>
              <a:rPr lang="en-IN" b="1" dirty="0" smtClean="0"/>
              <a:t>The key </a:t>
            </a:r>
            <a:r>
              <a:rPr lang="en-IN" b="1" dirty="0" err="1" smtClean="0"/>
              <a:t>conditionalities</a:t>
            </a:r>
            <a:r>
              <a:rPr lang="en-IN" b="1" dirty="0" smtClean="0"/>
              <a:t> agreed and enforced during the year 2012-13 would remain applicable in 2013-14:</a:t>
            </a:r>
          </a:p>
          <a:p>
            <a:pPr marL="0" lvl="1" indent="0">
              <a:buNone/>
            </a:pPr>
            <a:endParaRPr lang="en-US" sz="2300" b="1" dirty="0" smtClean="0"/>
          </a:p>
          <a:p>
            <a:pPr lvl="0"/>
            <a:r>
              <a:rPr lang="en-IN" sz="3100" dirty="0" smtClean="0"/>
              <a:t>Rational and equitable deployment of HR with the highest priority accorded to high focus districts and delivery points.</a:t>
            </a:r>
            <a:endParaRPr lang="en-US" sz="3100" dirty="0" smtClean="0"/>
          </a:p>
          <a:p>
            <a:pPr lvl="0"/>
            <a:r>
              <a:rPr lang="en-IN" sz="3100" dirty="0" smtClean="0"/>
              <a:t>Facility wise performance audit and corrective action based thereon.</a:t>
            </a:r>
            <a:endParaRPr lang="en-US" sz="3100" dirty="0" smtClean="0"/>
          </a:p>
          <a:p>
            <a:pPr lvl="0"/>
            <a:r>
              <a:rPr lang="en-IN" sz="3100" dirty="0" smtClean="0"/>
              <a:t>Non-compliance with either of the above </a:t>
            </a:r>
            <a:r>
              <a:rPr lang="en-IN" sz="3100" dirty="0" err="1" smtClean="0"/>
              <a:t>conditionalities</a:t>
            </a:r>
            <a:r>
              <a:rPr lang="en-IN" sz="3100" dirty="0" smtClean="0"/>
              <a:t> may translate into a reduction in outlay up to 7 ½% and non-compliance with both translating into a reduction of up to 15%.</a:t>
            </a:r>
            <a:endParaRPr lang="en-US" sz="3100" dirty="0" smtClean="0"/>
          </a:p>
          <a:p>
            <a:pPr lvl="0"/>
            <a:r>
              <a:rPr lang="en-IN" sz="3100" dirty="0" smtClean="0"/>
              <a:t>Gaps in implementation of JSSK may lead to a reduction in outlay up to 10%.</a:t>
            </a:r>
            <a:endParaRPr lang="en-US" sz="3100" dirty="0" smtClean="0"/>
          </a:p>
          <a:p>
            <a:pPr lvl="0"/>
            <a:r>
              <a:rPr lang="en-IN" sz="3100" dirty="0" smtClean="0"/>
              <a:t>Continued support under NRHM for 2nd ANM would be contingent on improvement on ANC coverage and immunization as reflected in MCTS.</a:t>
            </a:r>
            <a:endParaRPr lang="en-US" sz="3100" dirty="0" smtClean="0"/>
          </a:p>
          <a:p>
            <a:pPr lvl="0"/>
            <a:r>
              <a:rPr lang="en-IN" sz="3100" dirty="0" smtClean="0"/>
              <a:t>Vaccines, logistics and other operational costs would also be calculable on the basis of MCTS data.</a:t>
            </a:r>
            <a:endParaRPr lang="en-US" sz="31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lvl="1" indent="0">
              <a:buNone/>
            </a:pPr>
            <a:r>
              <a:rPr lang="en-IN" b="1" dirty="0" smtClean="0"/>
              <a:t>Initiatives in the following areas would draw additional allocations by way of </a:t>
            </a:r>
            <a:r>
              <a:rPr lang="en-IN" b="1" dirty="0" err="1" smtClean="0"/>
              <a:t>incentivisation</a:t>
            </a:r>
            <a:r>
              <a:rPr lang="en-IN" b="1" dirty="0" smtClean="0"/>
              <a:t> of performance:</a:t>
            </a:r>
            <a:endParaRPr lang="en-US" b="1" dirty="0" smtClean="0"/>
          </a:p>
          <a:p>
            <a:pPr lvl="0"/>
            <a:r>
              <a:rPr lang="en-IN" dirty="0" smtClean="0"/>
              <a:t>Responsiveness, transparency and accountability (up to 8% of the outlay). </a:t>
            </a:r>
          </a:p>
          <a:p>
            <a:pPr lvl="0"/>
            <a:r>
              <a:rPr lang="en-IN" dirty="0" smtClean="0"/>
              <a:t>Quality assurance (up to 3% of the outlay).</a:t>
            </a:r>
            <a:endParaRPr lang="en-US" dirty="0" smtClean="0"/>
          </a:p>
          <a:p>
            <a:pPr lvl="0"/>
            <a:r>
              <a:rPr lang="en-IN" dirty="0" smtClean="0"/>
              <a:t>Inter-</a:t>
            </a:r>
            <a:r>
              <a:rPr lang="en-IN" dirty="0" err="1" smtClean="0"/>
              <a:t>sectoral</a:t>
            </a:r>
            <a:r>
              <a:rPr lang="en-IN" dirty="0" smtClean="0"/>
              <a:t> convergence (up to 3% of the outlay).</a:t>
            </a:r>
            <a:endParaRPr lang="en-US" dirty="0" smtClean="0"/>
          </a:p>
          <a:p>
            <a:pPr lvl="0"/>
            <a:r>
              <a:rPr lang="en-IN" dirty="0" smtClean="0"/>
              <a:t>Recording of vital events including strengthening of civil registration of births and deaths (up to 2% of the outlay).</a:t>
            </a:r>
            <a:endParaRPr lang="en-US" dirty="0" smtClean="0"/>
          </a:p>
          <a:p>
            <a:pPr lvl="0"/>
            <a:r>
              <a:rPr lang="en-IN" dirty="0" smtClean="0"/>
              <a:t>Creation of a public health cadre (by states which do not have it already) (up to 10% of the outlay).</a:t>
            </a:r>
            <a:endParaRPr lang="en-US" dirty="0" smtClean="0"/>
          </a:p>
          <a:p>
            <a:pPr lvl="0"/>
            <a:r>
              <a:rPr lang="en-IN" dirty="0" smtClean="0"/>
              <a:t>Policy and systems to provide free generic medicines to all in public health facilities (up to 5% of the outlay).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Areas of Focus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Address the shortfall of </a:t>
            </a:r>
            <a:r>
              <a:rPr lang="en-US" dirty="0" err="1" smtClean="0"/>
              <a:t>Subcentres</a:t>
            </a:r>
            <a:r>
              <a:rPr lang="en-US" dirty="0" smtClean="0"/>
              <a:t>, PHCs &amp; CHCs based on Census 2011</a:t>
            </a:r>
          </a:p>
          <a:p>
            <a:r>
              <a:rPr lang="en-US" dirty="0" smtClean="0"/>
              <a:t>Adding infrastructure in high case load  facilities e.g. 100/50/30 bedded MCH wings</a:t>
            </a:r>
          </a:p>
          <a:p>
            <a:r>
              <a:rPr lang="en-US" dirty="0" smtClean="0"/>
              <a:t>Adding infrastructure for training institutions for nurses &amp; allied health professionals</a:t>
            </a:r>
          </a:p>
          <a:p>
            <a:r>
              <a:rPr lang="en-US" dirty="0" smtClean="0"/>
              <a:t>Adding Drug Warehouses to strengthen the supply chain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2"/>
          </a:lnRef>
          <a:fillRef idx="2">
            <a:schemeClr val="accent2"/>
          </a:fillRef>
          <a:effectRef idx="1">
            <a:schemeClr val="accent2"/>
          </a:effectRef>
          <a:fontRef idx="minor">
            <a:schemeClr val="dk1"/>
          </a:fontRef>
        </p:style>
        <p:txBody>
          <a:bodyPr/>
          <a:lstStyle/>
          <a:p>
            <a:r>
              <a:rPr lang="en-US" dirty="0" smtClean="0"/>
              <a:t>Strengthening Human Resource</a:t>
            </a:r>
            <a:endParaRPr lang="en-US" dirty="0"/>
          </a:p>
        </p:txBody>
      </p:sp>
      <p:sp>
        <p:nvSpPr>
          <p:cNvPr id="3" name="Content Placeholder 2"/>
          <p:cNvSpPr>
            <a:spLocks noGrp="1"/>
          </p:cNvSpPr>
          <p:nvPr>
            <p:ph idx="1"/>
          </p:nvPr>
        </p:nvSpPr>
        <p:spPr>
          <a:xfrm>
            <a:off x="457200" y="1295400"/>
            <a:ext cx="8229600" cy="5105400"/>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t>Strengthen Sub Centre as first port of call</a:t>
            </a:r>
          </a:p>
          <a:p>
            <a:pPr marL="1195388" indent="-339725"/>
            <a:r>
              <a:rPr lang="en-US" sz="2400" dirty="0" smtClean="0"/>
              <a:t>- 2 ANMs</a:t>
            </a:r>
          </a:p>
          <a:p>
            <a:pPr marL="1195388" indent="-339725"/>
            <a:r>
              <a:rPr lang="en-US" sz="2400" dirty="0" smtClean="0"/>
              <a:t>- 1 MPHW</a:t>
            </a:r>
          </a:p>
          <a:p>
            <a:pPr marL="1195388" indent="-339725"/>
            <a:r>
              <a:rPr lang="en-US" sz="2400" dirty="0" smtClean="0"/>
              <a:t>- 1 Community Health Officer</a:t>
            </a:r>
          </a:p>
          <a:p>
            <a:pPr marL="1195388" indent="-339725"/>
            <a:r>
              <a:rPr lang="en-US" sz="2400" dirty="0" smtClean="0"/>
              <a:t>- 1 LT cum drug dispenser</a:t>
            </a:r>
          </a:p>
          <a:p>
            <a:r>
              <a:rPr lang="en-US" sz="2400" dirty="0" smtClean="0"/>
              <a:t>HR augmentation at PHC/ CHC/ SDH/DH based on case load with special attention to nurses &amp; allied health professionals</a:t>
            </a:r>
          </a:p>
          <a:p>
            <a:r>
              <a:rPr lang="en-US" sz="2400" dirty="0" smtClean="0"/>
              <a:t>Adding AYUSH doctors &amp; using them for National Health </a:t>
            </a:r>
            <a:r>
              <a:rPr lang="en-US" sz="2400" dirty="0" err="1" smtClean="0"/>
              <a:t>Programmes</a:t>
            </a:r>
            <a:r>
              <a:rPr lang="en-US" sz="2400" dirty="0" smtClean="0"/>
              <a:t> &amp; public health functions (including monitoring, supervision, SHP etc)</a:t>
            </a:r>
          </a:p>
          <a:p>
            <a:r>
              <a:rPr lang="en-US" sz="2400" dirty="0" smtClean="0"/>
              <a:t>Planning for HR development – creating new training capacities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AMBULANCES &amp; PATIENT TRANSPORT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indent="-3175">
              <a:buFont typeface="Wingdings" pitchFamily="2" charset="2"/>
              <a:buChar char="§"/>
            </a:pPr>
            <a:r>
              <a:rPr lang="en-US" dirty="0" smtClean="0"/>
              <a:t> Universal penetration to be ensured</a:t>
            </a:r>
          </a:p>
          <a:p>
            <a:pPr indent="-3175">
              <a:buFont typeface="Wingdings" pitchFamily="2" charset="2"/>
              <a:buChar char="§"/>
            </a:pPr>
            <a:r>
              <a:rPr lang="en-US" dirty="0" smtClean="0"/>
              <a:t> Response time not to exceed 30 minutes</a:t>
            </a:r>
          </a:p>
          <a:p>
            <a:pPr marL="633413" indent="-293688">
              <a:buFont typeface="Wingdings" pitchFamily="2" charset="2"/>
              <a:buChar char="§"/>
            </a:pPr>
            <a:r>
              <a:rPr lang="en-US" dirty="0" smtClean="0"/>
              <a:t>Backward linkages for patient transport to be strengthened</a:t>
            </a:r>
          </a:p>
          <a:p>
            <a:pPr marL="633413" indent="-293688">
              <a:buFont typeface="Wingdings" pitchFamily="2" charset="2"/>
              <a:buChar char="§"/>
            </a:pPr>
            <a:r>
              <a:rPr lang="en-US" dirty="0" smtClean="0"/>
              <a:t> Provision for well-integrated Basic and Advanced level patient transport ambulances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t>ENSURING AVAILABILITY OF FREE DRUGS</a:t>
            </a:r>
            <a:endParaRPr lang="en-US" sz="3600" b="1" dirty="0"/>
          </a:p>
        </p:txBody>
      </p:sp>
      <p:sp>
        <p:nvSpPr>
          <p:cNvPr id="3" name="Content Placeholder 2"/>
          <p:cNvSpPr>
            <a:spLocks noGrp="1"/>
          </p:cNvSpPr>
          <p:nvPr>
            <p:ph idx="1"/>
          </p:nvPr>
        </p:nvSpPr>
        <p:spPr>
          <a:xfrm>
            <a:off x="457200" y="990600"/>
            <a:ext cx="8686800" cy="6858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en-US" sz="2400" dirty="0" smtClean="0"/>
              <a:t>Ensuring universal access to free generic medicines in government health facilities including Govt. Medical Colleges, IPD &amp; OPD through…</a:t>
            </a:r>
            <a:endParaRPr lang="en-US" sz="2400" dirty="0"/>
          </a:p>
        </p:txBody>
      </p:sp>
      <p:sp>
        <p:nvSpPr>
          <p:cNvPr id="4" name="TextBox 3"/>
          <p:cNvSpPr txBox="1"/>
          <p:nvPr/>
        </p:nvSpPr>
        <p:spPr>
          <a:xfrm>
            <a:off x="1524000" y="1828800"/>
            <a:ext cx="6096000" cy="400110"/>
          </a:xfrm>
          <a:prstGeom prst="rect">
            <a:avLst/>
          </a:prstGeom>
          <a:solidFill>
            <a:schemeClr val="tx2">
              <a:lumMod val="20000"/>
              <a:lumOff val="80000"/>
            </a:schemeClr>
          </a:solidFill>
        </p:spPr>
        <p:txBody>
          <a:bodyPr wrap="square" rtlCol="0">
            <a:spAutoFit/>
          </a:bodyPr>
          <a:lstStyle/>
          <a:p>
            <a:pPr algn="ctr"/>
            <a:r>
              <a:rPr lang="en-US" sz="2000" b="1" dirty="0" smtClean="0"/>
              <a:t>Clear Policy Articulation</a:t>
            </a:r>
            <a:endParaRPr lang="en-US" sz="2000" dirty="0"/>
          </a:p>
        </p:txBody>
      </p:sp>
      <p:sp>
        <p:nvSpPr>
          <p:cNvPr id="6" name="Rectangle 5"/>
          <p:cNvSpPr/>
          <p:nvPr/>
        </p:nvSpPr>
        <p:spPr>
          <a:xfrm>
            <a:off x="1447800" y="3657600"/>
            <a:ext cx="6858000" cy="400110"/>
          </a:xfrm>
          <a:prstGeom prst="rect">
            <a:avLst/>
          </a:prstGeom>
          <a:solidFill>
            <a:schemeClr val="accent6">
              <a:lumMod val="40000"/>
              <a:lumOff val="60000"/>
            </a:schemeClr>
          </a:solidFill>
        </p:spPr>
        <p:txBody>
          <a:bodyPr wrap="square">
            <a:spAutoFit/>
          </a:bodyPr>
          <a:lstStyle/>
          <a:p>
            <a:pPr lvl="0" algn="ctr"/>
            <a:r>
              <a:rPr lang="en-US" sz="2000" b="1" dirty="0" smtClean="0">
                <a:solidFill>
                  <a:prstClr val="black"/>
                </a:solidFill>
              </a:rPr>
              <a:t>Robust Procurement Systems &amp; Supply Chain Management</a:t>
            </a:r>
          </a:p>
        </p:txBody>
      </p:sp>
      <p:sp>
        <p:nvSpPr>
          <p:cNvPr id="7" name="Rectangle 6"/>
          <p:cNvSpPr/>
          <p:nvPr/>
        </p:nvSpPr>
        <p:spPr>
          <a:xfrm>
            <a:off x="1524000" y="3048000"/>
            <a:ext cx="6172200" cy="400110"/>
          </a:xfrm>
          <a:prstGeom prst="rect">
            <a:avLst/>
          </a:prstGeom>
          <a:solidFill>
            <a:schemeClr val="accent3">
              <a:lumMod val="40000"/>
              <a:lumOff val="60000"/>
            </a:schemeClr>
          </a:solidFill>
        </p:spPr>
        <p:txBody>
          <a:bodyPr wrap="square">
            <a:spAutoFit/>
          </a:bodyPr>
          <a:lstStyle/>
          <a:p>
            <a:pPr lvl="0" algn="ctr"/>
            <a:r>
              <a:rPr lang="en-US" sz="2000" b="1" dirty="0" smtClean="0">
                <a:solidFill>
                  <a:prstClr val="black"/>
                </a:solidFill>
              </a:rPr>
              <a:t>Standard Treatment Protocols</a:t>
            </a:r>
          </a:p>
        </p:txBody>
      </p:sp>
      <p:sp>
        <p:nvSpPr>
          <p:cNvPr id="8" name="Rectangle 7"/>
          <p:cNvSpPr/>
          <p:nvPr/>
        </p:nvSpPr>
        <p:spPr>
          <a:xfrm>
            <a:off x="1524000" y="2438400"/>
            <a:ext cx="6248400" cy="400110"/>
          </a:xfrm>
          <a:prstGeom prst="rect">
            <a:avLst/>
          </a:prstGeom>
          <a:solidFill>
            <a:schemeClr val="accent2">
              <a:lumMod val="20000"/>
              <a:lumOff val="80000"/>
            </a:schemeClr>
          </a:solidFill>
        </p:spPr>
        <p:txBody>
          <a:bodyPr wrap="square">
            <a:spAutoFit/>
          </a:bodyPr>
          <a:lstStyle/>
          <a:p>
            <a:pPr lvl="0" algn="ctr"/>
            <a:r>
              <a:rPr lang="en-US" sz="2000" b="1" dirty="0" smtClean="0">
                <a:solidFill>
                  <a:prstClr val="black"/>
                </a:solidFill>
              </a:rPr>
              <a:t>Preparation of Essential Drug List (EDL)</a:t>
            </a:r>
            <a:endParaRPr lang="en-US" sz="2000" dirty="0">
              <a:solidFill>
                <a:prstClr val="black"/>
              </a:solidFill>
            </a:endParaRPr>
          </a:p>
        </p:txBody>
      </p:sp>
      <p:sp>
        <p:nvSpPr>
          <p:cNvPr id="9" name="Rectangle 8"/>
          <p:cNvSpPr/>
          <p:nvPr/>
        </p:nvSpPr>
        <p:spPr>
          <a:xfrm>
            <a:off x="609600" y="4191000"/>
            <a:ext cx="8153400" cy="400110"/>
          </a:xfrm>
          <a:prstGeom prst="rect">
            <a:avLst/>
          </a:prstGeom>
          <a:solidFill>
            <a:schemeClr val="accent5">
              <a:lumMod val="40000"/>
              <a:lumOff val="60000"/>
            </a:schemeClr>
          </a:solidFill>
        </p:spPr>
        <p:txBody>
          <a:bodyPr wrap="square">
            <a:spAutoFit/>
          </a:bodyPr>
          <a:lstStyle/>
          <a:p>
            <a:r>
              <a:rPr lang="en-US" sz="2000" b="1" dirty="0" smtClean="0"/>
              <a:t>Monitoring of Per Capita Expenditure on Drugs separately for IPD &amp; OPD</a:t>
            </a:r>
            <a:endParaRPr lang="en-US" sz="2000" dirty="0"/>
          </a:p>
        </p:txBody>
      </p:sp>
      <p:sp>
        <p:nvSpPr>
          <p:cNvPr id="10" name="Rectangle 9"/>
          <p:cNvSpPr/>
          <p:nvPr/>
        </p:nvSpPr>
        <p:spPr>
          <a:xfrm>
            <a:off x="1447800" y="4800600"/>
            <a:ext cx="6324600" cy="400110"/>
          </a:xfrm>
          <a:prstGeom prst="rect">
            <a:avLst/>
          </a:prstGeom>
          <a:solidFill>
            <a:schemeClr val="accent2">
              <a:lumMod val="40000"/>
              <a:lumOff val="60000"/>
            </a:schemeClr>
          </a:solidFill>
        </p:spPr>
        <p:txBody>
          <a:bodyPr wrap="square">
            <a:spAutoFit/>
          </a:bodyPr>
          <a:lstStyle/>
          <a:p>
            <a:pPr algn="ctr"/>
            <a:r>
              <a:rPr lang="en-US" sz="2000" b="1" dirty="0" smtClean="0"/>
              <a:t>Prescription Audits</a:t>
            </a:r>
            <a:endParaRPr lang="en-US" sz="2000" dirty="0"/>
          </a:p>
        </p:txBody>
      </p:sp>
      <p:sp>
        <p:nvSpPr>
          <p:cNvPr id="11" name="Rectangle 10"/>
          <p:cNvSpPr/>
          <p:nvPr/>
        </p:nvSpPr>
        <p:spPr>
          <a:xfrm>
            <a:off x="1447800" y="5421868"/>
            <a:ext cx="6324600" cy="400110"/>
          </a:xfrm>
          <a:prstGeom prst="rect">
            <a:avLst/>
          </a:prstGeom>
          <a:solidFill>
            <a:schemeClr val="accent2">
              <a:lumMod val="60000"/>
              <a:lumOff val="40000"/>
            </a:schemeClr>
          </a:solidFill>
        </p:spPr>
        <p:txBody>
          <a:bodyPr wrap="square">
            <a:spAutoFit/>
          </a:bodyPr>
          <a:lstStyle/>
          <a:p>
            <a:pPr algn="ctr"/>
            <a:r>
              <a:rPr lang="en-US" sz="2000" b="1" dirty="0" smtClean="0"/>
              <a:t>Ensuring Quality of Drugs</a:t>
            </a:r>
            <a:endParaRPr lang="en-US" sz="2000" dirty="0"/>
          </a:p>
        </p:txBody>
      </p:sp>
      <p:sp>
        <p:nvSpPr>
          <p:cNvPr id="12" name="Rectangle 11"/>
          <p:cNvSpPr/>
          <p:nvPr/>
        </p:nvSpPr>
        <p:spPr>
          <a:xfrm>
            <a:off x="1447800" y="6107668"/>
            <a:ext cx="6324600" cy="400110"/>
          </a:xfrm>
          <a:prstGeom prst="rect">
            <a:avLst/>
          </a:prstGeom>
          <a:solidFill>
            <a:schemeClr val="accent4">
              <a:lumMod val="40000"/>
              <a:lumOff val="60000"/>
            </a:schemeClr>
          </a:solidFill>
        </p:spPr>
        <p:txBody>
          <a:bodyPr wrap="square">
            <a:spAutoFit/>
          </a:bodyPr>
          <a:lstStyle/>
          <a:p>
            <a:pPr algn="ctr"/>
            <a:r>
              <a:rPr lang="en-US" sz="2000" b="1" dirty="0" smtClean="0"/>
              <a:t>Establishing Drug Warehouses with requisite HR</a:t>
            </a:r>
            <a:endParaRPr lang="en-US" sz="2000" dirty="0"/>
          </a:p>
        </p:txBody>
      </p:sp>
      <p:sp>
        <p:nvSpPr>
          <p:cNvPr id="13" name="Down Arrow 12"/>
          <p:cNvSpPr/>
          <p:nvPr/>
        </p:nvSpPr>
        <p:spPr>
          <a:xfrm>
            <a:off x="4343400" y="22098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343400" y="28194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4196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4419600" y="3962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419600" y="4572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4419600" y="51816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419600" y="5867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3403</Words>
  <Application>Microsoft Office PowerPoint</Application>
  <PresentationFormat>On-screen Show (4:3)</PresentationFormat>
  <Paragraphs>267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State Programme Implementation Plan</vt:lpstr>
      <vt:lpstr>Slide 2</vt:lpstr>
      <vt:lpstr>Slide 3</vt:lpstr>
      <vt:lpstr>Slide 4</vt:lpstr>
      <vt:lpstr>Slide 5</vt:lpstr>
      <vt:lpstr>Areas of Focus</vt:lpstr>
      <vt:lpstr>Strengthening Human Resource</vt:lpstr>
      <vt:lpstr>AMBULANCES &amp; PATIENT TRANSPORT</vt:lpstr>
      <vt:lpstr>ENSURING AVAILABILITY OF FREE DRUGS</vt:lpstr>
      <vt:lpstr>STRENGTHENING DISTRICT HOSPITALS &amp; COMMUNITY HEALTH CENTRES</vt:lpstr>
      <vt:lpstr> RCH FOCUS AREAS </vt:lpstr>
      <vt:lpstr>The targets for different categories of facilities are: </vt:lpstr>
      <vt:lpstr> The targets for different categories of facilities are: </vt:lpstr>
      <vt:lpstr>The targets for different categories of facilities are: </vt:lpstr>
      <vt:lpstr>Maternal Health</vt:lpstr>
      <vt:lpstr>Child Health</vt:lpstr>
      <vt:lpstr>Child Health</vt:lpstr>
      <vt:lpstr>Family Planning</vt:lpstr>
      <vt:lpstr>Adolescent Health</vt:lpstr>
      <vt:lpstr>Urban RCH</vt:lpstr>
      <vt:lpstr> Tribal Health </vt:lpstr>
      <vt:lpstr> Human Resources </vt:lpstr>
      <vt:lpstr>Human Resources</vt:lpstr>
      <vt:lpstr> Programme Management </vt:lpstr>
      <vt:lpstr> Programme Management </vt:lpstr>
      <vt:lpstr> ASHA </vt:lpstr>
      <vt:lpstr> Untied Funds/ RKS/ AMG </vt:lpstr>
      <vt:lpstr> New Constructions/ Renovation  </vt:lpstr>
      <vt:lpstr> New Constructions/ Renovation  </vt:lpstr>
      <vt:lpstr> Procurement </vt:lpstr>
      <vt:lpstr> Mobile Medical Unit (MMU) </vt:lpstr>
      <vt:lpstr> Referral Transport </vt:lpstr>
      <vt:lpstr>IEC / BCC</vt:lpstr>
      <vt:lpstr> Monitoring and Evaluation (HMIS)/MCTS) </vt:lpstr>
      <vt:lpstr> Monitoring and Evaluation (HMIS)/MCTS) </vt:lpstr>
      <vt:lpstr> STRUCTURE OF THE PIP FOR 2013-14 </vt:lpstr>
      <vt:lpstr> TENTATIVE TIMELINES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Programme Implementation Plan</dc:title>
  <dc:creator>monota</dc:creator>
  <cp:lastModifiedBy>monota</cp:lastModifiedBy>
  <cp:revision>19</cp:revision>
  <dcterms:created xsi:type="dcterms:W3CDTF">2006-08-16T00:00:00Z</dcterms:created>
  <dcterms:modified xsi:type="dcterms:W3CDTF">2012-12-03T10:11:12Z</dcterms:modified>
</cp:coreProperties>
</file>