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18"/>
  </p:notesMasterIdLst>
  <p:sldIdLst>
    <p:sldId id="256" r:id="rId2"/>
    <p:sldId id="284" r:id="rId3"/>
    <p:sldId id="285" r:id="rId4"/>
    <p:sldId id="273" r:id="rId5"/>
    <p:sldId id="274" r:id="rId6"/>
    <p:sldId id="275" r:id="rId7"/>
    <p:sldId id="276" r:id="rId8"/>
    <p:sldId id="277" r:id="rId9"/>
    <p:sldId id="261" r:id="rId10"/>
    <p:sldId id="278" r:id="rId11"/>
    <p:sldId id="281" r:id="rId12"/>
    <p:sldId id="282" r:id="rId13"/>
    <p:sldId id="265" r:id="rId14"/>
    <p:sldId id="279" r:id="rId15"/>
    <p:sldId id="280" r:id="rId16"/>
    <p:sldId id="283"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FA510F-D86E-40EF-8A8E-DBB529E767F1}" type="datetimeFigureOut">
              <a:rPr lang="en-US" smtClean="0"/>
              <a:pPr/>
              <a:t>11/30/2012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EE24BE-7A17-423F-9C5B-D897EC25F2A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Shading to indicate case-load ranges (e.g. numbers of home and institutional deliveries in case of MCH facilities) would be ideal.</a:t>
            </a:r>
            <a:endParaRPr lang="en-US" dirty="0"/>
          </a:p>
        </p:txBody>
      </p:sp>
      <p:sp>
        <p:nvSpPr>
          <p:cNvPr id="4" name="Slide Number Placeholder 3"/>
          <p:cNvSpPr>
            <a:spLocks noGrp="1"/>
          </p:cNvSpPr>
          <p:nvPr>
            <p:ph type="sldNum" sz="quarter" idx="10"/>
          </p:nvPr>
        </p:nvSpPr>
        <p:spPr/>
        <p:txBody>
          <a:bodyPr/>
          <a:lstStyle/>
          <a:p>
            <a:fld id="{C6EE24BE-7A17-423F-9C5B-D897EC25F2A3}"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A6D8A147-CC7A-48B6-986A-85180C373A6F}" type="datetime1">
              <a:rPr lang="en-US" smtClean="0"/>
              <a:pPr/>
              <a:t>11/30/2012</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464DD97-A7CB-483F-9DA7-95FA7C34F81A}"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CF16699-0274-4818-81B3-06055556C276}" type="datetime1">
              <a:rPr lang="en-US" smtClean="0"/>
              <a:pPr/>
              <a:t>11/30/2012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64DD97-A7CB-483F-9DA7-95FA7C34F81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D464DD97-A7CB-483F-9DA7-95FA7C34F81A}"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A73B299-1917-4433-8B30-7E6E57F44ABC}" type="datetime1">
              <a:rPr lang="en-US" smtClean="0"/>
              <a:pPr/>
              <a:t>11/30/2012</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725563E-DCFF-4BCC-9FB0-CCCF84568B27}" type="datetime1">
              <a:rPr lang="en-US" smtClean="0"/>
              <a:pPr/>
              <a:t>11/30/2012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D464DD97-A7CB-483F-9DA7-95FA7C34F81A}"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52DD8850-6BBE-4C05-992F-200B8B52FD87}" type="datetime1">
              <a:rPr lang="en-US" smtClean="0"/>
              <a:pPr/>
              <a:t>11/30/2012</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464DD97-A7CB-483F-9DA7-95FA7C34F81A}"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CAAB76A1-B6A0-4D03-A2B2-71B290B15B07}" type="datetime1">
              <a:rPr lang="en-US" smtClean="0"/>
              <a:pPr/>
              <a:t>11/30/2012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64DD97-A7CB-483F-9DA7-95FA7C34F81A}"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9C162A5-BAD5-4799-AA76-6E09C35D5639}" type="datetime1">
              <a:rPr lang="en-US" smtClean="0"/>
              <a:pPr/>
              <a:t>11/30/2012</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D464DD97-A7CB-483F-9DA7-95FA7C34F81A}"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1CE074D-1E75-41B2-8EDE-8133BA87EDAF}" type="datetime1">
              <a:rPr lang="en-US" smtClean="0"/>
              <a:pPr/>
              <a:t>11/30/2012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D464DD97-A7CB-483F-9DA7-95FA7C34F81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5023A7F4-2BA6-4875-B60C-E995BE907801}" type="datetime1">
              <a:rPr lang="en-US" smtClean="0"/>
              <a:pPr/>
              <a:t>11/30/2012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D464DD97-A7CB-483F-9DA7-95FA7C34F81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D464DD97-A7CB-483F-9DA7-95FA7C34F81A}"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4137259D-FE67-4DD6-AFBF-198785901664}" type="datetime1">
              <a:rPr lang="en-US" smtClean="0"/>
              <a:pPr/>
              <a:t>11/30/2012</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D464DD97-A7CB-483F-9DA7-95FA7C34F81A}"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A747A3CD-2AAB-42B5-AC94-A32334B0B0ED}" type="datetime1">
              <a:rPr lang="en-US" smtClean="0"/>
              <a:pPr/>
              <a:t>11/30/2012</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869A503A-3649-4E82-87D1-3E88ABC58416}" type="datetime1">
              <a:rPr lang="en-US" smtClean="0"/>
              <a:pPr/>
              <a:t>11/30/2012</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D464DD97-A7CB-483F-9DA7-95FA7C34F81A}"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sz="2800" dirty="0" smtClean="0"/>
              <a:t>DISTRICT HEALTH ACTION PLANs</a:t>
            </a:r>
          </a:p>
        </p:txBody>
      </p:sp>
      <p:sp>
        <p:nvSpPr>
          <p:cNvPr id="2" name="Title 1"/>
          <p:cNvSpPr>
            <a:spLocks noGrp="1"/>
          </p:cNvSpPr>
          <p:nvPr>
            <p:ph type="ctrTitle"/>
          </p:nvPr>
        </p:nvSpPr>
        <p:spPr>
          <a:xfrm>
            <a:off x="762000" y="533400"/>
            <a:ext cx="7772400" cy="1470025"/>
          </a:xfrm>
        </p:spPr>
        <p:txBody>
          <a:bodyPr>
            <a:normAutofit/>
          </a:bodyPr>
          <a:lstStyle/>
          <a:p>
            <a:r>
              <a:rPr lang="en-US" dirty="0" smtClean="0"/>
              <a:t>PRINCIPLES OF OUTCOME- BASED PLANNING</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3"/>
          <p:cNvSpPr>
            <a:spLocks noGrp="1"/>
          </p:cNvSpPr>
          <p:nvPr>
            <p:ph type="title"/>
          </p:nvPr>
        </p:nvSpPr>
        <p:spPr/>
        <p:txBody>
          <a:bodyPr>
            <a:normAutofit fontScale="90000"/>
          </a:bodyPr>
          <a:lstStyle/>
          <a:p>
            <a:pPr eaLnBrk="1" hangingPunct="1"/>
            <a:r>
              <a:rPr lang="en-US" sz="3200" dirty="0" smtClean="0"/>
              <a:t> Outcome based Facility Development District Plan </a:t>
            </a:r>
            <a:endParaRPr lang="en-GB" sz="3200" dirty="0" smtClean="0"/>
          </a:p>
        </p:txBody>
      </p:sp>
      <p:sp>
        <p:nvSpPr>
          <p:cNvPr id="4099" name="Content Placeholder 4"/>
          <p:cNvSpPr>
            <a:spLocks noGrp="1"/>
          </p:cNvSpPr>
          <p:nvPr>
            <p:ph idx="1"/>
          </p:nvPr>
        </p:nvSpPr>
        <p:spPr>
          <a:xfrm>
            <a:off x="304800" y="1752600"/>
            <a:ext cx="8534400" cy="4953000"/>
          </a:xfrm>
          <a:solidFill>
            <a:schemeClr val="bg1"/>
          </a:solidFill>
        </p:spPr>
        <p:txBody>
          <a:bodyPr>
            <a:normAutofit fontScale="85000" lnSpcReduction="10000"/>
          </a:bodyPr>
          <a:lstStyle/>
          <a:p>
            <a:pPr marL="457200" indent="-457200" algn="just" eaLnBrk="1" fontAlgn="auto" hangingPunct="1">
              <a:lnSpc>
                <a:spcPct val="110000"/>
              </a:lnSpc>
              <a:spcBef>
                <a:spcPts val="1200"/>
              </a:spcBef>
              <a:spcAft>
                <a:spcPts val="0"/>
              </a:spcAft>
              <a:buClr>
                <a:schemeClr val="accent3"/>
              </a:buClr>
              <a:buFont typeface="Lucida Sans Unicode" pitchFamily="34" charset="0"/>
              <a:buAutoNum type="arabicPeriod"/>
              <a:defRPr/>
            </a:pPr>
            <a:r>
              <a:rPr lang="en-US" sz="2400" b="1" dirty="0" smtClean="0">
                <a:latin typeface="Arial" charset="0"/>
                <a:cs typeface="Arial" charset="0"/>
              </a:rPr>
              <a:t>Package of Services</a:t>
            </a:r>
            <a:r>
              <a:rPr lang="en-US" sz="1800" b="1" dirty="0" smtClean="0">
                <a:latin typeface="Arial" charset="0"/>
                <a:cs typeface="Arial" charset="0"/>
              </a:rPr>
              <a:t>: Clearly decide the package of services that  a facility would provide – and the levels of such care needed in different facilities. Define standards for HR, Infrastructure, Equipment and Supplies and support services needed for quality care  </a:t>
            </a:r>
          </a:p>
          <a:p>
            <a:pPr marL="457200" indent="-457200" algn="just" eaLnBrk="1" fontAlgn="auto" hangingPunct="1">
              <a:lnSpc>
                <a:spcPct val="110000"/>
              </a:lnSpc>
              <a:spcBef>
                <a:spcPts val="1200"/>
              </a:spcBef>
              <a:spcAft>
                <a:spcPts val="0"/>
              </a:spcAft>
              <a:buClr>
                <a:schemeClr val="accent3"/>
              </a:buClr>
              <a:buFont typeface="Lucida Sans Unicode" pitchFamily="34" charset="0"/>
              <a:buAutoNum type="arabicPeriod"/>
              <a:defRPr/>
            </a:pPr>
            <a:r>
              <a:rPr lang="en-US" sz="2400" b="1" dirty="0" smtClean="0">
                <a:latin typeface="Arial" charset="0"/>
                <a:cs typeface="Arial" charset="0"/>
              </a:rPr>
              <a:t>Identifying Facilities for Strengthening</a:t>
            </a:r>
            <a:r>
              <a:rPr lang="en-US" sz="1800" b="1" dirty="0" smtClean="0">
                <a:latin typeface="Arial" charset="0"/>
                <a:cs typeface="Arial" charset="0"/>
              </a:rPr>
              <a:t>: Decide what service package would be provided in each facility- existing and those to be strengthened. </a:t>
            </a:r>
          </a:p>
          <a:p>
            <a:pPr marL="457200" indent="-457200" algn="just" eaLnBrk="1" fontAlgn="auto" hangingPunct="1">
              <a:lnSpc>
                <a:spcPct val="110000"/>
              </a:lnSpc>
              <a:spcBef>
                <a:spcPts val="1200"/>
              </a:spcBef>
              <a:spcAft>
                <a:spcPts val="0"/>
              </a:spcAft>
              <a:buClr>
                <a:schemeClr val="accent3"/>
              </a:buClr>
              <a:buFont typeface="Lucida Sans Unicode" pitchFamily="34" charset="0"/>
              <a:buAutoNum type="arabicPeriod"/>
              <a:defRPr/>
            </a:pPr>
            <a:r>
              <a:rPr lang="en-US" sz="2300" b="1" dirty="0" smtClean="0">
                <a:latin typeface="Arial" charset="0"/>
                <a:cs typeface="Arial" charset="0"/>
              </a:rPr>
              <a:t>Close Gaps in HR and Infrastructure in identified facilities-  this will ensure that HR and infrastructure matches outputs.</a:t>
            </a:r>
          </a:p>
          <a:p>
            <a:pPr marL="457200" indent="-457200" algn="just" eaLnBrk="1" fontAlgn="auto" hangingPunct="1">
              <a:lnSpc>
                <a:spcPct val="110000"/>
              </a:lnSpc>
              <a:spcBef>
                <a:spcPts val="1200"/>
              </a:spcBef>
              <a:spcAft>
                <a:spcPts val="0"/>
              </a:spcAft>
              <a:buClr>
                <a:schemeClr val="accent3"/>
              </a:buClr>
              <a:buFont typeface="Lucida Sans Unicode" pitchFamily="34" charset="0"/>
              <a:buAutoNum type="arabicPeriod"/>
              <a:defRPr/>
            </a:pPr>
            <a:r>
              <a:rPr lang="en-US" sz="2300" b="1" dirty="0" smtClean="0">
                <a:latin typeface="Arial" charset="0"/>
                <a:cs typeface="Arial" charset="0"/>
              </a:rPr>
              <a:t>Close gaps in skills </a:t>
            </a:r>
            <a:r>
              <a:rPr lang="en-US" sz="1800" b="1" dirty="0" smtClean="0">
                <a:latin typeface="Arial" charset="0"/>
                <a:cs typeface="Arial" charset="0"/>
              </a:rPr>
              <a:t>: Estimate precise training load and </a:t>
            </a:r>
            <a:r>
              <a:rPr lang="en-US" sz="1800" b="1" dirty="0" err="1" smtClean="0">
                <a:latin typeface="Arial" charset="0"/>
                <a:cs typeface="Arial" charset="0"/>
              </a:rPr>
              <a:t>prioritise</a:t>
            </a:r>
            <a:r>
              <a:rPr lang="en-US" sz="1800" b="1" dirty="0" smtClean="0">
                <a:latin typeface="Arial" charset="0"/>
                <a:cs typeface="Arial" charset="0"/>
              </a:rPr>
              <a:t>.- this will ensure that training relates to improved outputs and quality. </a:t>
            </a:r>
          </a:p>
          <a:p>
            <a:pPr marL="457200" indent="-457200" algn="just" eaLnBrk="1" fontAlgn="auto" hangingPunct="1">
              <a:lnSpc>
                <a:spcPct val="110000"/>
              </a:lnSpc>
              <a:spcBef>
                <a:spcPts val="1200"/>
              </a:spcBef>
              <a:spcAft>
                <a:spcPts val="0"/>
              </a:spcAft>
              <a:buClr>
                <a:schemeClr val="accent3"/>
              </a:buClr>
              <a:buFont typeface="Lucida Sans Unicode" pitchFamily="34" charset="0"/>
              <a:buAutoNum type="arabicPeriod"/>
              <a:defRPr/>
            </a:pPr>
            <a:r>
              <a:rPr lang="en-US" sz="2100" b="1" dirty="0" smtClean="0">
                <a:latin typeface="Arial" charset="0"/>
                <a:cs typeface="Arial" charset="0"/>
              </a:rPr>
              <a:t>Differential financing- </a:t>
            </a:r>
            <a:r>
              <a:rPr lang="en-US" sz="1800" b="1" dirty="0" smtClean="0">
                <a:latin typeface="Arial" charset="0"/>
                <a:cs typeface="Arial" charset="0"/>
              </a:rPr>
              <a:t>Provide more funds to those facilities, public or private and those providers who </a:t>
            </a:r>
            <a:r>
              <a:rPr lang="en-US" sz="1800" b="1" dirty="0" smtClean="0">
                <a:solidFill>
                  <a:srgbClr val="FF0000"/>
                </a:solidFill>
                <a:latin typeface="Arial" charset="0"/>
                <a:cs typeface="Arial" charset="0"/>
              </a:rPr>
              <a:t>provide a greater volume, range and quality of services</a:t>
            </a:r>
            <a:r>
              <a:rPr lang="en-US" sz="1800" b="1" dirty="0" smtClean="0">
                <a:latin typeface="Arial" charset="0"/>
                <a:cs typeface="Arial" charset="0"/>
              </a:rPr>
              <a:t>. </a:t>
            </a:r>
          </a:p>
          <a:p>
            <a:pPr marL="457200" indent="-457200" algn="just" eaLnBrk="1" fontAlgn="auto" hangingPunct="1">
              <a:lnSpc>
                <a:spcPct val="110000"/>
              </a:lnSpc>
              <a:spcBef>
                <a:spcPts val="1200"/>
              </a:spcBef>
              <a:spcAft>
                <a:spcPts val="0"/>
              </a:spcAft>
              <a:buClr>
                <a:schemeClr val="accent3"/>
              </a:buClr>
              <a:buFont typeface="Lucida Sans Unicode" pitchFamily="34" charset="0"/>
              <a:buAutoNum type="arabicPeriod"/>
              <a:defRPr/>
            </a:pPr>
            <a:r>
              <a:rPr lang="en-US" sz="2400" b="1" dirty="0" smtClean="0">
                <a:latin typeface="Arial" charset="0"/>
                <a:cs typeface="Arial" charset="0"/>
              </a:rPr>
              <a:t>Transport and Communication Linkages between Facilities.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of Identifying Facilities</a:t>
            </a:r>
            <a:endParaRPr lang="en-IN" dirty="0"/>
          </a:p>
        </p:txBody>
      </p:sp>
      <p:sp>
        <p:nvSpPr>
          <p:cNvPr id="3" name="Slide Number Placeholder 2"/>
          <p:cNvSpPr>
            <a:spLocks noGrp="1"/>
          </p:cNvSpPr>
          <p:nvPr>
            <p:ph type="sldNum" sz="quarter" idx="12"/>
          </p:nvPr>
        </p:nvSpPr>
        <p:spPr/>
        <p:txBody>
          <a:bodyPr/>
          <a:lstStyle/>
          <a:p>
            <a:fld id="{D464DD97-A7CB-483F-9DA7-95FA7C34F81A}" type="slidenum">
              <a:rPr lang="en-US" smtClean="0"/>
              <a:pPr/>
              <a:t>11</a:t>
            </a:fld>
            <a:endParaRPr lang="en-US"/>
          </a:p>
        </p:txBody>
      </p:sp>
      <p:pic>
        <p:nvPicPr>
          <p:cNvPr id="5" name="Content Placeholder 3" descr="C:\Users\hp\Desktop\Bihar\gujarat map 001.jpg"/>
          <p:cNvPicPr>
            <a:picLocks noGrp="1" noChangeAspect="1" noChangeArrowheads="1"/>
          </p:cNvPicPr>
          <p:nvPr>
            <p:ph sz="quarter" idx="1"/>
          </p:nvPr>
        </p:nvPicPr>
        <p:blipFill>
          <a:blip r:embed="rId2" cstate="print"/>
          <a:srcRect/>
          <a:stretch>
            <a:fillRect/>
          </a:stretch>
        </p:blipFill>
        <p:spPr>
          <a:xfrm>
            <a:off x="571191" y="1527175"/>
            <a:ext cx="7965105" cy="4572000"/>
          </a:xfr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t>Process of identifying facilities </a:t>
            </a:r>
            <a:endParaRPr lang="en-IN" dirty="0"/>
          </a:p>
        </p:txBody>
      </p:sp>
      <p:sp>
        <p:nvSpPr>
          <p:cNvPr id="3" name="Slide Number Placeholder 2"/>
          <p:cNvSpPr>
            <a:spLocks noGrp="1"/>
          </p:cNvSpPr>
          <p:nvPr>
            <p:ph type="sldNum" sz="quarter" idx="12"/>
          </p:nvPr>
        </p:nvSpPr>
        <p:spPr/>
        <p:txBody>
          <a:bodyPr/>
          <a:lstStyle/>
          <a:p>
            <a:fld id="{D464DD97-A7CB-483F-9DA7-95FA7C34F81A}" type="slidenum">
              <a:rPr lang="en-US" smtClean="0"/>
              <a:pPr/>
              <a:t>12</a:t>
            </a:fld>
            <a:endParaRPr lang="en-US"/>
          </a:p>
        </p:txBody>
      </p:sp>
      <p:sp>
        <p:nvSpPr>
          <p:cNvPr id="4" name="Content Placeholder 3"/>
          <p:cNvSpPr>
            <a:spLocks noGrp="1"/>
          </p:cNvSpPr>
          <p:nvPr>
            <p:ph sz="quarter" idx="1"/>
          </p:nvPr>
        </p:nvSpPr>
        <p:spPr/>
        <p:txBody>
          <a:bodyPr/>
          <a:lstStyle/>
          <a:p>
            <a:pPr lvl="1"/>
            <a:r>
              <a:rPr lang="en-US" dirty="0" smtClean="0"/>
              <a:t>Maps showing all facilities</a:t>
            </a:r>
          </a:p>
          <a:p>
            <a:pPr lvl="1"/>
            <a:r>
              <a:rPr lang="en-US" dirty="0" smtClean="0"/>
              <a:t>List of facilities with current case loads</a:t>
            </a:r>
          </a:p>
          <a:p>
            <a:pPr lvl="1"/>
            <a:r>
              <a:rPr lang="en-US" dirty="0" smtClean="0"/>
              <a:t>Mapping: which village uses which facility- distances and time taken. </a:t>
            </a:r>
          </a:p>
          <a:p>
            <a:pPr lvl="1"/>
            <a:r>
              <a:rPr lang="en-US" dirty="0" smtClean="0"/>
              <a:t>Note Peoples Preferences: Where would they like to have the facility?  Consultative ,Participatory Process-</a:t>
            </a:r>
          </a:p>
          <a:p>
            <a:pPr lvl="1"/>
            <a:r>
              <a:rPr lang="en-US" dirty="0" err="1" smtClean="0"/>
              <a:t>Finalising</a:t>
            </a:r>
            <a:r>
              <a:rPr lang="en-US" dirty="0" smtClean="0"/>
              <a:t> Facility:  looking at geographical feasibility, case load, population served – </a:t>
            </a:r>
          </a:p>
          <a:p>
            <a:r>
              <a:rPr lang="en-US" sz="2000" dirty="0" smtClean="0"/>
              <a:t>Principle:  UNIVERSAL ACCESS IS ENSURED  but because of  development of transport; health seeking behavior changes, segregation of package of services - a </a:t>
            </a:r>
            <a:r>
              <a:rPr lang="en-US" sz="2000" dirty="0" err="1" smtClean="0"/>
              <a:t>lessor</a:t>
            </a:r>
            <a:r>
              <a:rPr lang="en-US" sz="2000" dirty="0" smtClean="0"/>
              <a:t> number of facilities -can guarantee this for some types of services. </a:t>
            </a:r>
          </a:p>
          <a:p>
            <a:endParaRPr lang="en-IN"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OF PLAN PREPARATION</a:t>
            </a:r>
            <a:endParaRPr lang="en-US" dirty="0"/>
          </a:p>
        </p:txBody>
      </p:sp>
      <p:sp>
        <p:nvSpPr>
          <p:cNvPr id="4" name="Slide Number Placeholder 3"/>
          <p:cNvSpPr>
            <a:spLocks noGrp="1"/>
          </p:cNvSpPr>
          <p:nvPr>
            <p:ph type="sldNum" sz="quarter" idx="12"/>
          </p:nvPr>
        </p:nvSpPr>
        <p:spPr/>
        <p:txBody>
          <a:bodyPr/>
          <a:lstStyle/>
          <a:p>
            <a:fld id="{D464DD97-A7CB-483F-9DA7-95FA7C34F81A}" type="slidenum">
              <a:rPr lang="en-US" smtClean="0"/>
              <a:pPr/>
              <a:t>13</a:t>
            </a:fld>
            <a:endParaRPr lang="en-US"/>
          </a:p>
        </p:txBody>
      </p:sp>
      <p:sp>
        <p:nvSpPr>
          <p:cNvPr id="3" name="Content Placeholder 2"/>
          <p:cNvSpPr>
            <a:spLocks noGrp="1"/>
          </p:cNvSpPr>
          <p:nvPr>
            <p:ph sz="quarter" idx="1"/>
          </p:nvPr>
        </p:nvSpPr>
        <p:spPr/>
        <p:style>
          <a:lnRef idx="2">
            <a:schemeClr val="dk1"/>
          </a:lnRef>
          <a:fillRef idx="1">
            <a:schemeClr val="lt1"/>
          </a:fillRef>
          <a:effectRef idx="0">
            <a:schemeClr val="dk1"/>
          </a:effectRef>
          <a:fontRef idx="minor">
            <a:schemeClr val="dk1"/>
          </a:fontRef>
        </p:style>
        <p:txBody>
          <a:bodyPr>
            <a:normAutofit lnSpcReduction="10000"/>
          </a:bodyPr>
          <a:lstStyle/>
          <a:p>
            <a:r>
              <a:rPr lang="en-US" dirty="0" smtClean="0"/>
              <a:t>PREREQUISITES:</a:t>
            </a:r>
          </a:p>
          <a:p>
            <a:pPr lvl="1"/>
            <a:r>
              <a:rPr lang="en-US" dirty="0" smtClean="0"/>
              <a:t>HMIS analysis of performance </a:t>
            </a:r>
            <a:r>
              <a:rPr lang="en-US" dirty="0" smtClean="0"/>
              <a:t>indicators, latest data </a:t>
            </a:r>
          </a:p>
          <a:p>
            <a:pPr lvl="1">
              <a:buNone/>
            </a:pPr>
            <a:endParaRPr lang="en-US" dirty="0" smtClean="0"/>
          </a:p>
          <a:p>
            <a:pPr lvl="1"/>
            <a:r>
              <a:rPr lang="en-US" dirty="0" smtClean="0"/>
              <a:t>Demographic characteristics and basic information from surveys (e.g. mortality figures, TFR etc</a:t>
            </a:r>
            <a:r>
              <a:rPr lang="en-US" dirty="0" smtClean="0"/>
              <a:t>.)</a:t>
            </a:r>
          </a:p>
          <a:p>
            <a:pPr lvl="1">
              <a:buNone/>
            </a:pPr>
            <a:endParaRPr lang="en-US" dirty="0" smtClean="0"/>
          </a:p>
          <a:p>
            <a:pPr lvl="1"/>
            <a:r>
              <a:rPr lang="en-US" dirty="0" smtClean="0"/>
              <a:t>List of all functional and potentially functional health facilities (including private facilities) with current level of service </a:t>
            </a:r>
            <a:r>
              <a:rPr lang="en-US" dirty="0" smtClean="0"/>
              <a:t>delivery</a:t>
            </a:r>
          </a:p>
          <a:p>
            <a:pPr lvl="1">
              <a:buNone/>
            </a:pPr>
            <a:endParaRPr lang="en-US" dirty="0" smtClean="0"/>
          </a:p>
          <a:p>
            <a:pPr lvl="1"/>
            <a:r>
              <a:rPr lang="en-US" b="1" dirty="0" smtClean="0"/>
              <a:t>Small scale maps of blocks and districts where facilities are shown ( Level 1, 2 and 3)</a:t>
            </a:r>
          </a:p>
          <a:p>
            <a:pPr lvl="1"/>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Budget</a:t>
            </a:r>
            <a:endParaRPr lang="en-IN" dirty="0"/>
          </a:p>
        </p:txBody>
      </p:sp>
      <p:sp>
        <p:nvSpPr>
          <p:cNvPr id="3" name="Slide Number Placeholder 2"/>
          <p:cNvSpPr>
            <a:spLocks noGrp="1"/>
          </p:cNvSpPr>
          <p:nvPr>
            <p:ph type="sldNum" sz="quarter" idx="12"/>
          </p:nvPr>
        </p:nvSpPr>
        <p:spPr/>
        <p:txBody>
          <a:bodyPr/>
          <a:lstStyle/>
          <a:p>
            <a:fld id="{D464DD97-A7CB-483F-9DA7-95FA7C34F81A}" type="slidenum">
              <a:rPr lang="en-US" smtClean="0"/>
              <a:pPr/>
              <a:t>14</a:t>
            </a:fld>
            <a:endParaRPr lang="en-US"/>
          </a:p>
        </p:txBody>
      </p:sp>
      <p:sp>
        <p:nvSpPr>
          <p:cNvPr id="4" name="Content Placeholder 3"/>
          <p:cNvSpPr>
            <a:spLocks noGrp="1"/>
          </p:cNvSpPr>
          <p:nvPr>
            <p:ph sz="quarter" idx="1"/>
          </p:nvPr>
        </p:nvSpPr>
        <p:spPr>
          <a:xfrm>
            <a:off x="301752" y="1527048"/>
            <a:ext cx="8503920" cy="4721352"/>
          </a:xfrm>
        </p:spPr>
        <p:txBody>
          <a:bodyPr>
            <a:normAutofit/>
          </a:bodyPr>
          <a:lstStyle/>
          <a:p>
            <a:r>
              <a:rPr lang="en-US" dirty="0" smtClean="0"/>
              <a:t>Finalize the Standard Budget Format- in consultation with the national center/ GOI . </a:t>
            </a:r>
          </a:p>
          <a:p>
            <a:r>
              <a:rPr lang="en-US" dirty="0" err="1" smtClean="0"/>
              <a:t>Standardise</a:t>
            </a:r>
            <a:r>
              <a:rPr lang="en-US" dirty="0" smtClean="0"/>
              <a:t> </a:t>
            </a:r>
            <a:r>
              <a:rPr lang="en-US" dirty="0" smtClean="0"/>
              <a:t>Unit Costs- if necessary different unit costs for different district types. </a:t>
            </a:r>
          </a:p>
          <a:p>
            <a:r>
              <a:rPr lang="en-US" dirty="0" smtClean="0"/>
              <a:t>Set standards – for every facility, for every activity( IPHS and MNH for RCH </a:t>
            </a:r>
          </a:p>
          <a:p>
            <a:r>
              <a:rPr lang="en-US" dirty="0" smtClean="0"/>
              <a:t>Prepare three to five model district plans- for others to have  benchmark. </a:t>
            </a:r>
            <a:endParaRPr lang="en-IN" dirty="0"/>
          </a:p>
        </p:txBody>
      </p:sp>
      <p:pic>
        <p:nvPicPr>
          <p:cNvPr id="5" name="Picture 2"/>
          <p:cNvPicPr>
            <a:picLocks noChangeAspect="1" noChangeArrowheads="1"/>
          </p:cNvPicPr>
          <p:nvPr/>
        </p:nvPicPr>
        <p:blipFill>
          <a:blip r:embed="rId2" cstate="print"/>
          <a:srcRect/>
          <a:stretch>
            <a:fillRect/>
          </a:stretch>
        </p:blipFill>
        <p:spPr bwMode="auto">
          <a:xfrm>
            <a:off x="7543800" y="5137784"/>
            <a:ext cx="1600200" cy="1720215"/>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Structure of a District Health Action Plan</a:t>
            </a:r>
            <a:endParaRPr lang="en-IN" dirty="0"/>
          </a:p>
        </p:txBody>
      </p:sp>
      <p:sp>
        <p:nvSpPr>
          <p:cNvPr id="3" name="Slide Number Placeholder 2"/>
          <p:cNvSpPr>
            <a:spLocks noGrp="1"/>
          </p:cNvSpPr>
          <p:nvPr>
            <p:ph type="sldNum" sz="quarter" idx="12"/>
          </p:nvPr>
        </p:nvSpPr>
        <p:spPr/>
        <p:txBody>
          <a:bodyPr/>
          <a:lstStyle/>
          <a:p>
            <a:fld id="{D464DD97-A7CB-483F-9DA7-95FA7C34F81A}" type="slidenum">
              <a:rPr lang="en-US" smtClean="0"/>
              <a:pPr/>
              <a:t>15</a:t>
            </a:fld>
            <a:endParaRPr lang="en-US"/>
          </a:p>
        </p:txBody>
      </p:sp>
      <p:sp>
        <p:nvSpPr>
          <p:cNvPr id="4" name="Content Placeholder 3"/>
          <p:cNvSpPr>
            <a:spLocks noGrp="1"/>
          </p:cNvSpPr>
          <p:nvPr>
            <p:ph sz="quarter" idx="1"/>
          </p:nvPr>
        </p:nvSpPr>
        <p:spPr/>
        <p:txBody>
          <a:bodyPr/>
          <a:lstStyle/>
          <a:p>
            <a:pPr algn="ctr"/>
            <a:endParaRPr lang="en-US" dirty="0" smtClean="0"/>
          </a:p>
          <a:p>
            <a:r>
              <a:rPr lang="en-US" dirty="0" smtClean="0"/>
              <a:t>District Background ( with maps)</a:t>
            </a:r>
          </a:p>
          <a:p>
            <a:r>
              <a:rPr lang="en-US" dirty="0" smtClean="0"/>
              <a:t>Overall situation analysis of the district ( on health indicators using HMIS, survey data)</a:t>
            </a:r>
          </a:p>
          <a:p>
            <a:r>
              <a:rPr lang="en-US" dirty="0" err="1" smtClean="0"/>
              <a:t>Programme</a:t>
            </a:r>
            <a:r>
              <a:rPr lang="en-US" dirty="0" smtClean="0"/>
              <a:t> sections : RCH+ MFP ( Common Flexible pool), NDCP, NCP</a:t>
            </a:r>
          </a:p>
          <a:p>
            <a:r>
              <a:rPr lang="en-US" dirty="0" smtClean="0"/>
              <a:t>Facility development plan</a:t>
            </a:r>
          </a:p>
          <a:p>
            <a:r>
              <a:rPr lang="en-US" dirty="0" smtClean="0"/>
              <a:t>Over all budget </a:t>
            </a:r>
          </a:p>
          <a:p>
            <a:r>
              <a:rPr lang="en-US" dirty="0" err="1" smtClean="0"/>
              <a:t>Annexures</a:t>
            </a:r>
            <a:r>
              <a:rPr lang="en-US" dirty="0" smtClean="0"/>
              <a:t> </a:t>
            </a:r>
          </a:p>
          <a:p>
            <a:pPr algn="ctr"/>
            <a:endParaRPr lang="en-US" dirty="0" smtClean="0"/>
          </a:p>
          <a:p>
            <a:pPr algn="ctr"/>
            <a:endParaRPr lang="en-US" dirty="0" smtClean="0"/>
          </a:p>
          <a:p>
            <a:pPr algn="ctr">
              <a:buNone/>
            </a:pPr>
            <a:endParaRPr lang="en-IN"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Slide Number Placeholder 2"/>
          <p:cNvSpPr>
            <a:spLocks noGrp="1"/>
          </p:cNvSpPr>
          <p:nvPr>
            <p:ph type="sldNum" sz="quarter" idx="12"/>
          </p:nvPr>
        </p:nvSpPr>
        <p:spPr/>
        <p:txBody>
          <a:bodyPr/>
          <a:lstStyle/>
          <a:p>
            <a:fld id="{D464DD97-A7CB-483F-9DA7-95FA7C34F81A}" type="slidenum">
              <a:rPr lang="en-US" smtClean="0"/>
              <a:pPr/>
              <a:t>16</a:t>
            </a:fld>
            <a:endParaRPr lang="en-US"/>
          </a:p>
        </p:txBody>
      </p:sp>
      <p:sp>
        <p:nvSpPr>
          <p:cNvPr id="4" name="Content Placeholder 3"/>
          <p:cNvSpPr>
            <a:spLocks noGrp="1"/>
          </p:cNvSpPr>
          <p:nvPr>
            <p:ph sz="quarter" idx="1"/>
          </p:nvPr>
        </p:nvSpPr>
        <p:spPr/>
        <p:txBody>
          <a:bodyPr/>
          <a:lstStyle/>
          <a:p>
            <a:pPr algn="ctr">
              <a:buNone/>
            </a:pPr>
            <a:endParaRPr lang="en-IN" dirty="0" smtClean="0"/>
          </a:p>
          <a:p>
            <a:pPr algn="ctr">
              <a:buNone/>
            </a:pPr>
            <a:endParaRPr lang="en-IN" dirty="0" smtClean="0"/>
          </a:p>
          <a:p>
            <a:pPr algn="ctr">
              <a:buNone/>
            </a:pPr>
            <a:endParaRPr lang="en-IN" dirty="0" smtClean="0"/>
          </a:p>
          <a:p>
            <a:pPr algn="ctr">
              <a:buNone/>
            </a:pPr>
            <a:endParaRPr lang="en-IN" dirty="0" smtClean="0"/>
          </a:p>
          <a:p>
            <a:pPr algn="ctr">
              <a:buNone/>
            </a:pPr>
            <a:r>
              <a:rPr lang="en-IN" dirty="0" smtClean="0"/>
              <a:t>Thank you ! </a:t>
            </a: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WHY District planning</a:t>
            </a:r>
            <a:endParaRPr lang="en-IN" dirty="0"/>
          </a:p>
        </p:txBody>
      </p:sp>
      <p:sp>
        <p:nvSpPr>
          <p:cNvPr id="3" name="Slide Number Placeholder 2"/>
          <p:cNvSpPr>
            <a:spLocks noGrp="1"/>
          </p:cNvSpPr>
          <p:nvPr>
            <p:ph type="sldNum" sz="quarter" idx="12"/>
          </p:nvPr>
        </p:nvSpPr>
        <p:spPr/>
        <p:txBody>
          <a:bodyPr/>
          <a:lstStyle/>
          <a:p>
            <a:fld id="{D464DD97-A7CB-483F-9DA7-95FA7C34F81A}" type="slidenum">
              <a:rPr lang="en-US" smtClean="0"/>
              <a:pPr/>
              <a:t>2</a:t>
            </a:fld>
            <a:endParaRPr lang="en-US"/>
          </a:p>
        </p:txBody>
      </p:sp>
      <p:sp>
        <p:nvSpPr>
          <p:cNvPr id="4" name="Content Placeholder 3"/>
          <p:cNvSpPr>
            <a:spLocks noGrp="1"/>
          </p:cNvSpPr>
          <p:nvPr>
            <p:ph sz="quarter" idx="1"/>
          </p:nvPr>
        </p:nvSpPr>
        <p:spPr>
          <a:xfrm>
            <a:off x="301752" y="1295400"/>
            <a:ext cx="8503920" cy="5562600"/>
          </a:xfrm>
        </p:spPr>
        <p:txBody>
          <a:bodyPr>
            <a:normAutofit fontScale="47500" lnSpcReduction="20000"/>
          </a:bodyPr>
          <a:lstStyle/>
          <a:p>
            <a:endParaRPr lang="en-US" b="1" dirty="0" smtClean="0"/>
          </a:p>
          <a:p>
            <a:endParaRPr lang="en-US" b="1" dirty="0" smtClean="0"/>
          </a:p>
          <a:p>
            <a:pPr>
              <a:lnSpc>
                <a:spcPct val="170000"/>
              </a:lnSpc>
            </a:pPr>
            <a:r>
              <a:rPr lang="en-IN" b="1" i="1" dirty="0" smtClean="0"/>
              <a:t>“The District Health Action Plan would be the main instrument for planning, Inter-</a:t>
            </a:r>
            <a:r>
              <a:rPr lang="en-IN" b="1" i="1" dirty="0" err="1" smtClean="0"/>
              <a:t>sectoral</a:t>
            </a:r>
            <a:r>
              <a:rPr lang="en-IN" b="1" i="1" dirty="0" smtClean="0"/>
              <a:t> convergence, implementation and monitoring of the activities under the Mission. Rather than funds being allocated to the states for implementing programmes designed and approved at the GOI level, the States would be encouraged to prepare their perspective and annual plan which in turn would be based on the District Plans ”– Broad Framework for Preparation District Health Action Plan</a:t>
            </a:r>
          </a:p>
          <a:p>
            <a:endParaRPr lang="en-US" b="1" i="1" dirty="0" smtClean="0"/>
          </a:p>
          <a:p>
            <a:endParaRPr lang="en-US" b="1" dirty="0" smtClean="0"/>
          </a:p>
          <a:p>
            <a:r>
              <a:rPr lang="en-US" b="1" dirty="0" smtClean="0"/>
              <a:t>Objectives of DHAP </a:t>
            </a:r>
            <a:r>
              <a:rPr lang="en-US" dirty="0" smtClean="0"/>
              <a:t>: Thus a district health plan is an action plan for  implementation, and monitoring.  the health related outcomes</a:t>
            </a:r>
            <a:r>
              <a:rPr lang="en-US" dirty="0" smtClean="0"/>
              <a:t>.</a:t>
            </a:r>
            <a:endParaRPr lang="en-IN" dirty="0" smtClean="0"/>
          </a:p>
          <a:p>
            <a:endParaRPr lang="en-US" b="1" dirty="0" smtClean="0"/>
          </a:p>
          <a:p>
            <a:r>
              <a:rPr lang="en-GB" dirty="0" smtClean="0"/>
              <a:t> To ensure minimum standards of universal access to quality health services-RCH, communicable diseases, non communicable diseases</a:t>
            </a:r>
          </a:p>
          <a:p>
            <a:pPr>
              <a:buNone/>
            </a:pPr>
            <a:endParaRPr lang="en-IN" dirty="0" smtClean="0"/>
          </a:p>
          <a:p>
            <a:r>
              <a:rPr lang="en-GB" dirty="0" smtClean="0"/>
              <a:t>To ensure outcomes and to make them explicit and public with the road-map on which the district is expected to proceed towards universal health care.</a:t>
            </a:r>
            <a:endParaRPr lang="en-IN" dirty="0" smtClean="0"/>
          </a:p>
          <a:p>
            <a:pPr>
              <a:buNone/>
            </a:pPr>
            <a:r>
              <a:rPr lang="en-GB" dirty="0" smtClean="0"/>
              <a:t> </a:t>
            </a:r>
            <a:endParaRPr lang="en-IN" dirty="0" smtClean="0"/>
          </a:p>
          <a:p>
            <a:r>
              <a:rPr lang="en-GB" dirty="0" smtClean="0"/>
              <a:t> Ensure facility development required is evidence based and source of evidence must come from triangulated data of which at least one source has to be local to ensure context specific, need based planning ..</a:t>
            </a:r>
            <a:endParaRPr lang="en-IN" dirty="0" smtClean="0"/>
          </a:p>
          <a:p>
            <a:endParaRPr lang="en-IN" dirty="0" smtClean="0"/>
          </a:p>
          <a:p>
            <a:endParaRPr lang="en-IN"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Objectives of DHAP</a:t>
            </a:r>
            <a:endParaRPr lang="en-IN" dirty="0"/>
          </a:p>
        </p:txBody>
      </p:sp>
      <p:sp>
        <p:nvSpPr>
          <p:cNvPr id="3" name="Slide Number Placeholder 2"/>
          <p:cNvSpPr>
            <a:spLocks noGrp="1"/>
          </p:cNvSpPr>
          <p:nvPr>
            <p:ph type="sldNum" sz="quarter" idx="12"/>
          </p:nvPr>
        </p:nvSpPr>
        <p:spPr/>
        <p:txBody>
          <a:bodyPr/>
          <a:lstStyle/>
          <a:p>
            <a:fld id="{D464DD97-A7CB-483F-9DA7-95FA7C34F81A}" type="slidenum">
              <a:rPr lang="en-US" smtClean="0"/>
              <a:pPr/>
              <a:t>3</a:t>
            </a:fld>
            <a:endParaRPr lang="en-US"/>
          </a:p>
        </p:txBody>
      </p:sp>
      <p:sp>
        <p:nvSpPr>
          <p:cNvPr id="4" name="Content Placeholder 3"/>
          <p:cNvSpPr>
            <a:spLocks noGrp="1"/>
          </p:cNvSpPr>
          <p:nvPr>
            <p:ph sz="quarter" idx="1"/>
          </p:nvPr>
        </p:nvSpPr>
        <p:spPr/>
        <p:txBody>
          <a:bodyPr>
            <a:normAutofit fontScale="92500" lnSpcReduction="10000"/>
          </a:bodyPr>
          <a:lstStyle/>
          <a:p>
            <a:r>
              <a:rPr lang="en-GB" dirty="0" smtClean="0"/>
              <a:t>Ensure that  priorities for facility  and its services are addressed. </a:t>
            </a:r>
          </a:p>
          <a:p>
            <a:endParaRPr lang="en-IN" dirty="0" smtClean="0"/>
          </a:p>
          <a:p>
            <a:r>
              <a:rPr lang="en-GB" dirty="0" smtClean="0"/>
              <a:t>5. To ensure  community participation in deciding the content of the package and in the choice of the technology.</a:t>
            </a:r>
            <a:endParaRPr lang="en-IN" dirty="0" smtClean="0"/>
          </a:p>
          <a:p>
            <a:pPr>
              <a:buNone/>
            </a:pPr>
            <a:r>
              <a:rPr lang="en-GB" dirty="0" smtClean="0"/>
              <a:t> </a:t>
            </a:r>
            <a:endParaRPr lang="en-IN" dirty="0" smtClean="0"/>
          </a:p>
          <a:p>
            <a:r>
              <a:rPr lang="en-GB" dirty="0" smtClean="0"/>
              <a:t>6. To ensure careful resource allocation to the district and facilities that lead to substantial reductions of out-of pocket expenditures for all elements of care as provided by public health facilities. </a:t>
            </a:r>
            <a:endParaRPr lang="en-IN" dirty="0" smtClean="0"/>
          </a:p>
          <a:p>
            <a:endParaRPr lang="en-IN" dirty="0" smtClean="0"/>
          </a:p>
          <a:p>
            <a:endParaRPr lang="en-IN"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-1: Decide on Outcomes</a:t>
            </a:r>
            <a:endParaRPr lang="en-IN" dirty="0"/>
          </a:p>
        </p:txBody>
      </p:sp>
      <p:sp>
        <p:nvSpPr>
          <p:cNvPr id="3" name="Slide Number Placeholder 2"/>
          <p:cNvSpPr>
            <a:spLocks noGrp="1"/>
          </p:cNvSpPr>
          <p:nvPr>
            <p:ph type="sldNum" sz="quarter" idx="12"/>
          </p:nvPr>
        </p:nvSpPr>
        <p:spPr/>
        <p:txBody>
          <a:bodyPr/>
          <a:lstStyle/>
          <a:p>
            <a:fld id="{D464DD97-A7CB-483F-9DA7-95FA7C34F81A}" type="slidenum">
              <a:rPr lang="en-US" smtClean="0"/>
              <a:pPr/>
              <a:t>4</a:t>
            </a:fld>
            <a:endParaRPr lang="en-US"/>
          </a:p>
        </p:txBody>
      </p:sp>
      <p:sp>
        <p:nvSpPr>
          <p:cNvPr id="4" name="Content Placeholder 3"/>
          <p:cNvSpPr>
            <a:spLocks noGrp="1"/>
          </p:cNvSpPr>
          <p:nvPr>
            <p:ph sz="quarter" idx="1"/>
          </p:nvPr>
        </p:nvSpPr>
        <p:spPr/>
        <p:txBody>
          <a:bodyPr>
            <a:normAutofit/>
          </a:bodyPr>
          <a:lstStyle/>
          <a:p>
            <a:r>
              <a:rPr lang="en-US" dirty="0" smtClean="0"/>
              <a:t>Decide on Outcomes- or </a:t>
            </a:r>
            <a:r>
              <a:rPr lang="en-US" dirty="0" err="1" smtClean="0"/>
              <a:t>Programme</a:t>
            </a:r>
            <a:r>
              <a:rPr lang="en-US" dirty="0" smtClean="0"/>
              <a:t> Objectives- Based on Both Situation Analysis and Goals </a:t>
            </a:r>
          </a:p>
          <a:p>
            <a:pPr lvl="1"/>
            <a:r>
              <a:rPr lang="en-US" dirty="0" err="1" smtClean="0"/>
              <a:t>i.e</a:t>
            </a:r>
            <a:r>
              <a:rPr lang="en-US" dirty="0" smtClean="0"/>
              <a:t>-  based on “where we are” and “where we want to go.” </a:t>
            </a:r>
          </a:p>
          <a:p>
            <a:r>
              <a:rPr lang="en-US" dirty="0" smtClean="0"/>
              <a:t>Outcome is where we can reach in one year or in the plan period.</a:t>
            </a:r>
          </a:p>
          <a:p>
            <a:r>
              <a:rPr lang="en-US" dirty="0" smtClean="0"/>
              <a:t>Use outcome indicators to set measurable objectives and to measure whether we have reached it. </a:t>
            </a:r>
          </a:p>
          <a:p>
            <a:r>
              <a:rPr lang="en-US" dirty="0" smtClean="0"/>
              <a:t>Impact </a:t>
            </a:r>
            <a:r>
              <a:rPr lang="en-US" dirty="0" smtClean="0"/>
              <a:t>indicators to </a:t>
            </a:r>
            <a:r>
              <a:rPr lang="en-US" dirty="0" smtClean="0"/>
              <a:t>measure the progress with respect to goals.  </a:t>
            </a:r>
          </a:p>
          <a:p>
            <a:pPr>
              <a:buNone/>
            </a:pPr>
            <a:r>
              <a:rPr lang="en-US" dirty="0" smtClean="0"/>
              <a:t>  </a:t>
            </a:r>
            <a:endParaRPr lang="en-IN"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STEP-2: The Choice of Strategy.</a:t>
            </a:r>
            <a:endParaRPr lang="en-IN" dirty="0"/>
          </a:p>
        </p:txBody>
      </p:sp>
      <p:sp>
        <p:nvSpPr>
          <p:cNvPr id="3" name="Slide Number Placeholder 2"/>
          <p:cNvSpPr>
            <a:spLocks noGrp="1"/>
          </p:cNvSpPr>
          <p:nvPr>
            <p:ph type="sldNum" sz="quarter" idx="12"/>
          </p:nvPr>
        </p:nvSpPr>
        <p:spPr/>
        <p:txBody>
          <a:bodyPr/>
          <a:lstStyle/>
          <a:p>
            <a:fld id="{D464DD97-A7CB-483F-9DA7-95FA7C34F81A}" type="slidenum">
              <a:rPr lang="en-US" smtClean="0"/>
              <a:pPr/>
              <a:t>5</a:t>
            </a:fld>
            <a:endParaRPr lang="en-US"/>
          </a:p>
        </p:txBody>
      </p:sp>
      <p:sp>
        <p:nvSpPr>
          <p:cNvPr id="4" name="Content Placeholder 3"/>
          <p:cNvSpPr>
            <a:spLocks noGrp="1"/>
          </p:cNvSpPr>
          <p:nvPr>
            <p:ph sz="quarter" idx="1"/>
          </p:nvPr>
        </p:nvSpPr>
        <p:spPr/>
        <p:txBody>
          <a:bodyPr>
            <a:normAutofit fontScale="85000" lnSpcReduction="20000"/>
          </a:bodyPr>
          <a:lstStyle/>
          <a:p>
            <a:r>
              <a:rPr lang="en-US" dirty="0" smtClean="0"/>
              <a:t>Make Choice of Strategy/Strategies needed  to reach  Objectives.</a:t>
            </a:r>
          </a:p>
          <a:p>
            <a:r>
              <a:rPr lang="en-US" dirty="0" smtClean="0"/>
              <a:t>Output Indicators measure  how far the strategy was implemented.</a:t>
            </a:r>
          </a:p>
          <a:p>
            <a:r>
              <a:rPr lang="en-US" dirty="0" smtClean="0"/>
              <a:t>Example</a:t>
            </a:r>
          </a:p>
          <a:p>
            <a:pPr lvl="1"/>
            <a:r>
              <a:rPr lang="en-US" dirty="0" smtClean="0"/>
              <a:t> Objective is to lower neonatal mortality from 30 per 1000 to 20 per 1000.  Strategy choice could be between  a. making every 24*7 </a:t>
            </a:r>
            <a:r>
              <a:rPr lang="en-US" dirty="0" err="1" smtClean="0"/>
              <a:t>pHC</a:t>
            </a:r>
            <a:r>
              <a:rPr lang="en-US" dirty="0" smtClean="0"/>
              <a:t> into a newborn </a:t>
            </a:r>
            <a:r>
              <a:rPr lang="en-US" dirty="0" err="1" smtClean="0"/>
              <a:t>stabilisation</a:t>
            </a:r>
            <a:r>
              <a:rPr lang="en-US" dirty="0" smtClean="0"/>
              <a:t> facility or only those which are FRUs into a newborn </a:t>
            </a:r>
            <a:r>
              <a:rPr lang="en-US" dirty="0" err="1" smtClean="0"/>
              <a:t>stabilisation</a:t>
            </a:r>
            <a:r>
              <a:rPr lang="en-US" dirty="0" smtClean="0"/>
              <a:t>, or b. for choose between AWWs or ASHAs to train on home based care .</a:t>
            </a:r>
          </a:p>
          <a:p>
            <a:pPr lvl="1"/>
            <a:r>
              <a:rPr lang="en-US" dirty="0" smtClean="0"/>
              <a:t>Output indicator would be how many sick children referred in newborn </a:t>
            </a:r>
            <a:r>
              <a:rPr lang="en-US" dirty="0" err="1" smtClean="0"/>
              <a:t>stabilisation</a:t>
            </a:r>
            <a:r>
              <a:rPr lang="en-US" dirty="0" smtClean="0"/>
              <a:t> unit or it could be number of ASHAs or AWWs who made all mandatory visits to the newborn and newborn weighing efficiency etc. </a:t>
            </a:r>
          </a:p>
          <a:p>
            <a:r>
              <a:rPr lang="en-US" dirty="0" smtClean="0"/>
              <a:t>Choice of Strategy: Evidence Based: What works and to what extent and in what circumstances: Also on how much human and financial resources available. </a:t>
            </a:r>
            <a:endParaRPr lang="en-IN"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Participatory Processes- when and how</a:t>
            </a:r>
            <a:endParaRPr lang="en-IN" dirty="0"/>
          </a:p>
        </p:txBody>
      </p:sp>
      <p:sp>
        <p:nvSpPr>
          <p:cNvPr id="3" name="Slide Number Placeholder 2"/>
          <p:cNvSpPr>
            <a:spLocks noGrp="1"/>
          </p:cNvSpPr>
          <p:nvPr>
            <p:ph type="sldNum" sz="quarter" idx="12"/>
          </p:nvPr>
        </p:nvSpPr>
        <p:spPr/>
        <p:txBody>
          <a:bodyPr/>
          <a:lstStyle/>
          <a:p>
            <a:fld id="{D464DD97-A7CB-483F-9DA7-95FA7C34F81A}" type="slidenum">
              <a:rPr lang="en-US" smtClean="0"/>
              <a:pPr/>
              <a:t>6</a:t>
            </a:fld>
            <a:endParaRPr lang="en-US"/>
          </a:p>
        </p:txBody>
      </p:sp>
      <p:sp>
        <p:nvSpPr>
          <p:cNvPr id="4" name="Content Placeholder 3"/>
          <p:cNvSpPr>
            <a:spLocks noGrp="1"/>
          </p:cNvSpPr>
          <p:nvPr>
            <p:ph sz="quarter" idx="1"/>
          </p:nvPr>
        </p:nvSpPr>
        <p:spPr/>
        <p:txBody>
          <a:bodyPr>
            <a:normAutofit fontScale="92500" lnSpcReduction="20000"/>
          </a:bodyPr>
          <a:lstStyle/>
          <a:p>
            <a:r>
              <a:rPr lang="en-US" dirty="0" smtClean="0"/>
              <a:t>Participation in planning is best done if situation analysis, objective and choice of strategy is shared with stakeholders.  This could take the form of a brief document. Activities, budgets, timelines need not be spelt out.</a:t>
            </a:r>
          </a:p>
          <a:p>
            <a:r>
              <a:rPr lang="en-US" dirty="0" smtClean="0"/>
              <a:t>Stakeholder groups could</a:t>
            </a:r>
          </a:p>
          <a:p>
            <a:pPr lvl="1"/>
            <a:r>
              <a:rPr lang="en-US" dirty="0" smtClean="0"/>
              <a:t> comment on situation analysis.</a:t>
            </a:r>
          </a:p>
          <a:p>
            <a:pPr lvl="1"/>
            <a:r>
              <a:rPr lang="en-US" dirty="0" smtClean="0"/>
              <a:t>modify objectives by adding in more objectives or setting priorities, </a:t>
            </a:r>
          </a:p>
          <a:p>
            <a:pPr lvl="1"/>
            <a:r>
              <a:rPr lang="en-US" dirty="0" smtClean="0"/>
              <a:t>Commenting on choice of strategy.</a:t>
            </a:r>
          </a:p>
          <a:p>
            <a:r>
              <a:rPr lang="en-US" dirty="0" smtClean="0"/>
              <a:t>Ideally talk to a)PRIs, b) block officers, c) cross-section of health </a:t>
            </a:r>
            <a:r>
              <a:rPr lang="en-US" dirty="0" err="1" smtClean="0"/>
              <a:t>staff,d</a:t>
            </a:r>
            <a:r>
              <a:rPr lang="en-US" dirty="0" smtClean="0"/>
              <a:t>) some civil society groups e) village health and sanitation committees-  some of them would only comment on objectives and priorities, others would comment on all three aspects.</a:t>
            </a:r>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4: Activities- Budgets- Timelines</a:t>
            </a:r>
            <a:endParaRPr lang="en-IN" dirty="0"/>
          </a:p>
        </p:txBody>
      </p:sp>
      <p:sp>
        <p:nvSpPr>
          <p:cNvPr id="3" name="Slide Number Placeholder 2"/>
          <p:cNvSpPr>
            <a:spLocks noGrp="1"/>
          </p:cNvSpPr>
          <p:nvPr>
            <p:ph type="sldNum" sz="quarter" idx="12"/>
          </p:nvPr>
        </p:nvSpPr>
        <p:spPr/>
        <p:txBody>
          <a:bodyPr/>
          <a:lstStyle/>
          <a:p>
            <a:fld id="{D464DD97-A7CB-483F-9DA7-95FA7C34F81A}" type="slidenum">
              <a:rPr lang="en-US" smtClean="0"/>
              <a:pPr/>
              <a:t>7</a:t>
            </a:fld>
            <a:endParaRPr lang="en-US"/>
          </a:p>
        </p:txBody>
      </p:sp>
      <p:sp>
        <p:nvSpPr>
          <p:cNvPr id="4" name="Content Placeholder 3"/>
          <p:cNvSpPr>
            <a:spLocks noGrp="1"/>
          </p:cNvSpPr>
          <p:nvPr>
            <p:ph sz="quarter" idx="1"/>
          </p:nvPr>
        </p:nvSpPr>
        <p:spPr/>
        <p:txBody>
          <a:bodyPr>
            <a:normAutofit fontScale="85000" lnSpcReduction="10000"/>
          </a:bodyPr>
          <a:lstStyle/>
          <a:p>
            <a:r>
              <a:rPr lang="en-US" dirty="0" smtClean="0"/>
              <a:t>Once the choice of strategy is made- the next steps are more mechanical and internal- but it takes a lot of expertise and hard work to get it right.</a:t>
            </a:r>
          </a:p>
          <a:p>
            <a:r>
              <a:rPr lang="en-US" dirty="0" smtClean="0"/>
              <a:t>Break up every strategy into a set of activities. Most strategies break up into activities under 5 or 6 heads- infrastructure, HR,  procurement of equipment, drugs and supplies, training, management including supervision, and maybe a community level activity or demand side funding. </a:t>
            </a:r>
          </a:p>
          <a:p>
            <a:r>
              <a:rPr lang="en-US" dirty="0" smtClean="0"/>
              <a:t>Every activity </a:t>
            </a:r>
            <a:r>
              <a:rPr lang="en-US" dirty="0" smtClean="0"/>
              <a:t> </a:t>
            </a:r>
            <a:r>
              <a:rPr lang="en-US" dirty="0" smtClean="0"/>
              <a:t>would have </a:t>
            </a:r>
            <a:r>
              <a:rPr lang="en-US" dirty="0" smtClean="0"/>
              <a:t> </a:t>
            </a:r>
            <a:r>
              <a:rPr lang="en-US" dirty="0" smtClean="0"/>
              <a:t>a budget-line and a timeline</a:t>
            </a:r>
          </a:p>
          <a:p>
            <a:r>
              <a:rPr lang="en-US" dirty="0" smtClean="0"/>
              <a:t>All the above can be captured in one or two tables. </a:t>
            </a:r>
          </a:p>
          <a:p>
            <a:r>
              <a:rPr lang="en-US" dirty="0" smtClean="0"/>
              <a:t>Every activity with a budget line would have a process/activity and input indicator to measure whether these activities </a:t>
            </a:r>
            <a:r>
              <a:rPr lang="en-US" dirty="0" err="1" smtClean="0"/>
              <a:t>happenned</a:t>
            </a:r>
            <a:r>
              <a:rPr lang="en-US" dirty="0" smtClean="0"/>
              <a:t>.  </a:t>
            </a:r>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Step 5- Putting it together- the Plan document</a:t>
            </a:r>
            <a:endParaRPr lang="en-IN" dirty="0"/>
          </a:p>
        </p:txBody>
      </p:sp>
      <p:sp>
        <p:nvSpPr>
          <p:cNvPr id="3" name="Slide Number Placeholder 2"/>
          <p:cNvSpPr>
            <a:spLocks noGrp="1"/>
          </p:cNvSpPr>
          <p:nvPr>
            <p:ph type="sldNum" sz="quarter" idx="12"/>
          </p:nvPr>
        </p:nvSpPr>
        <p:spPr/>
        <p:txBody>
          <a:bodyPr/>
          <a:lstStyle/>
          <a:p>
            <a:fld id="{D464DD97-A7CB-483F-9DA7-95FA7C34F81A}" type="slidenum">
              <a:rPr lang="en-US" smtClean="0"/>
              <a:pPr/>
              <a:t>8</a:t>
            </a:fld>
            <a:endParaRPr lang="en-US"/>
          </a:p>
        </p:txBody>
      </p:sp>
      <p:sp>
        <p:nvSpPr>
          <p:cNvPr id="4" name="Content Placeholder 3"/>
          <p:cNvSpPr>
            <a:spLocks noGrp="1"/>
          </p:cNvSpPr>
          <p:nvPr>
            <p:ph sz="quarter" idx="1"/>
          </p:nvPr>
        </p:nvSpPr>
        <p:spPr/>
        <p:txBody>
          <a:bodyPr>
            <a:normAutofit fontScale="85000" lnSpcReduction="20000"/>
          </a:bodyPr>
          <a:lstStyle/>
          <a:p>
            <a:r>
              <a:rPr lang="en-US" dirty="0" smtClean="0"/>
              <a:t>Components of the Plan document- </a:t>
            </a:r>
          </a:p>
          <a:p>
            <a:pPr lvl="1"/>
            <a:r>
              <a:rPr lang="en-US" dirty="0" smtClean="0"/>
              <a:t>RCH Component: maternal health, Newborn and Child health including nutrition, </a:t>
            </a:r>
            <a:r>
              <a:rPr lang="en-US" dirty="0" err="1" smtClean="0"/>
              <a:t>Immunisation</a:t>
            </a:r>
            <a:r>
              <a:rPr lang="en-US" dirty="0" smtClean="0"/>
              <a:t>, Family Planning, RTIs and ARSH,</a:t>
            </a:r>
          </a:p>
          <a:p>
            <a:pPr lvl="1"/>
            <a:r>
              <a:rPr lang="en-US" dirty="0" smtClean="0"/>
              <a:t>Disease control plans</a:t>
            </a:r>
          </a:p>
          <a:p>
            <a:pPr lvl="1"/>
            <a:r>
              <a:rPr lang="en-US" dirty="0" smtClean="0"/>
              <a:t>Facility Development Component- Infrastructure, HR, Training Facilities. </a:t>
            </a:r>
          </a:p>
          <a:p>
            <a:pPr lvl="1"/>
            <a:r>
              <a:rPr lang="en-US" dirty="0" smtClean="0"/>
              <a:t>Community Processes including BCC</a:t>
            </a:r>
          </a:p>
          <a:p>
            <a:r>
              <a:rPr lang="en-US" dirty="0" smtClean="0"/>
              <a:t>About three pages for each component- stating situation analysis, objectives, choice of strategy and a table showing </a:t>
            </a:r>
            <a:r>
              <a:rPr lang="en-US" b="1" dirty="0" smtClean="0"/>
              <a:t>activities and budget line</a:t>
            </a:r>
            <a:r>
              <a:rPr lang="en-US" dirty="0" smtClean="0"/>
              <a:t>.  Budget lines should have a cross reference number to final budget standard format . But all aspects of the component should be shown here.</a:t>
            </a:r>
          </a:p>
          <a:p>
            <a:r>
              <a:rPr lang="en-US" dirty="0" smtClean="0"/>
              <a:t>Final Budget should be based on </a:t>
            </a:r>
            <a:r>
              <a:rPr lang="en-US" dirty="0" smtClean="0">
                <a:solidFill>
                  <a:srgbClr val="FF0000"/>
                </a:solidFill>
              </a:rPr>
              <a:t>Standard Approved Format. </a:t>
            </a:r>
            <a:r>
              <a:rPr lang="en-US" dirty="0" smtClean="0"/>
              <a:t>But if we look at each component we should be able to see how each activity relates to final budget. </a:t>
            </a:r>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1752" y="304800"/>
            <a:ext cx="8534400" cy="914400"/>
          </a:xfrm>
        </p:spPr>
        <p:txBody>
          <a:bodyPr>
            <a:normAutofit fontScale="90000"/>
          </a:bodyPr>
          <a:lstStyle/>
          <a:p>
            <a:pPr>
              <a:defRPr/>
            </a:pPr>
            <a:r>
              <a:rPr lang="en-US" dirty="0" smtClean="0"/>
              <a:t>General Principles for Improving Planning Process</a:t>
            </a:r>
            <a:endParaRPr lang="en-IN" dirty="0"/>
          </a:p>
        </p:txBody>
      </p:sp>
      <p:sp>
        <p:nvSpPr>
          <p:cNvPr id="4" name="Slide Number Placeholder 3"/>
          <p:cNvSpPr>
            <a:spLocks noGrp="1"/>
          </p:cNvSpPr>
          <p:nvPr>
            <p:ph type="sldNum" sz="quarter" idx="12"/>
          </p:nvPr>
        </p:nvSpPr>
        <p:spPr/>
        <p:txBody>
          <a:bodyPr/>
          <a:lstStyle/>
          <a:p>
            <a:fld id="{D464DD97-A7CB-483F-9DA7-95FA7C34F81A}" type="slidenum">
              <a:rPr lang="en-US" smtClean="0"/>
              <a:pPr/>
              <a:t>9</a:t>
            </a:fld>
            <a:endParaRPr lang="en-US"/>
          </a:p>
        </p:txBody>
      </p:sp>
      <p:sp>
        <p:nvSpPr>
          <p:cNvPr id="16386" name="Content Placeholder 1"/>
          <p:cNvSpPr>
            <a:spLocks noGrp="1"/>
          </p:cNvSpPr>
          <p:nvPr>
            <p:ph sz="quarter" idx="1"/>
          </p:nvPr>
        </p:nvSpPr>
        <p:spPr/>
        <p:txBody>
          <a:bodyPr>
            <a:normAutofit fontScale="92500"/>
          </a:bodyPr>
          <a:lstStyle/>
          <a:p>
            <a:pPr marL="450850" indent="-342900">
              <a:buFont typeface="Lucida Sans Unicode" pitchFamily="34" charset="0"/>
              <a:buAutoNum type="arabicPeriod"/>
            </a:pPr>
            <a:r>
              <a:rPr lang="en-US" sz="1800" b="1" dirty="0" smtClean="0">
                <a:latin typeface="Arial" charset="0"/>
                <a:cs typeface="Arial" charset="0"/>
              </a:rPr>
              <a:t>Based on Health service delivery and health status information as gleaned from HMIS- and secondarily from other sources</a:t>
            </a:r>
          </a:p>
          <a:p>
            <a:pPr marL="450850" indent="-342900">
              <a:buFont typeface="Lucida Sans Unicode" pitchFamily="34" charset="0"/>
              <a:buAutoNum type="arabicPeriod"/>
            </a:pPr>
            <a:r>
              <a:rPr lang="en-US" sz="1800" b="1" dirty="0" smtClean="0">
                <a:latin typeface="Arial" charset="0"/>
                <a:cs typeface="Arial" charset="0"/>
              </a:rPr>
              <a:t>Based on epidemiological profile as gleaned from information of disease control </a:t>
            </a:r>
            <a:r>
              <a:rPr lang="en-US" sz="1800" b="1" dirty="0" err="1" smtClean="0">
                <a:latin typeface="Arial" charset="0"/>
                <a:cs typeface="Arial" charset="0"/>
              </a:rPr>
              <a:t>programmes</a:t>
            </a:r>
            <a:r>
              <a:rPr lang="en-US" sz="1800" b="1" dirty="0" smtClean="0">
                <a:latin typeface="Arial" charset="0"/>
                <a:cs typeface="Arial" charset="0"/>
              </a:rPr>
              <a:t> and IDSP- and hospital data/surveys where needed.</a:t>
            </a:r>
          </a:p>
          <a:p>
            <a:pPr marL="450850" indent="-342900">
              <a:buFont typeface="Lucida Sans Unicode" pitchFamily="34" charset="0"/>
              <a:buAutoNum type="arabicPeriod"/>
            </a:pPr>
            <a:r>
              <a:rPr lang="en-US" sz="1800" b="1" dirty="0" smtClean="0">
                <a:latin typeface="Arial" charset="0"/>
                <a:cs typeface="Arial" charset="0"/>
              </a:rPr>
              <a:t>Choice of facilities to </a:t>
            </a:r>
            <a:r>
              <a:rPr lang="en-US" sz="1800" b="1" dirty="0" err="1" smtClean="0">
                <a:latin typeface="Arial" charset="0"/>
                <a:cs typeface="Arial" charset="0"/>
              </a:rPr>
              <a:t>prioritise</a:t>
            </a:r>
            <a:r>
              <a:rPr lang="en-US" sz="1800" b="1" dirty="0" smtClean="0">
                <a:latin typeface="Arial" charset="0"/>
                <a:cs typeface="Arial" charset="0"/>
              </a:rPr>
              <a:t> for development- both on access and on volume- but also to ensure universal access. </a:t>
            </a:r>
          </a:p>
          <a:p>
            <a:pPr marL="450850" indent="-342900">
              <a:buFont typeface="Lucida Sans Unicode" pitchFamily="34" charset="0"/>
              <a:buAutoNum type="arabicPeriod"/>
            </a:pPr>
            <a:r>
              <a:rPr lang="en-US" sz="1800" b="1" dirty="0" smtClean="0">
                <a:latin typeface="Arial" charset="0"/>
                <a:cs typeface="Arial" charset="0"/>
              </a:rPr>
              <a:t>Community Processes Planning : provide for mid-level management  </a:t>
            </a:r>
          </a:p>
          <a:p>
            <a:pPr marL="450850" indent="-342900">
              <a:buFont typeface="Lucida Sans Unicode" pitchFamily="34" charset="0"/>
              <a:buAutoNum type="arabicPeriod"/>
            </a:pPr>
            <a:r>
              <a:rPr lang="en-US" sz="1800" b="1" dirty="0" smtClean="0">
                <a:latin typeface="Arial" charset="0"/>
                <a:cs typeface="Arial" charset="0"/>
              </a:rPr>
              <a:t>District Plans must lend themselves to </a:t>
            </a:r>
          </a:p>
          <a:p>
            <a:pPr marL="450850" indent="-342900"/>
            <a:r>
              <a:rPr lang="en-US" sz="1600" b="1" dirty="0" smtClean="0">
                <a:latin typeface="Arial" charset="0"/>
                <a:cs typeface="Arial" charset="0"/>
              </a:rPr>
              <a:t>Aggregation into a state plan and vice versa disaggregation</a:t>
            </a:r>
            <a:r>
              <a:rPr lang="en-US" sz="2000" b="1" dirty="0" smtClean="0">
                <a:latin typeface="Arial" charset="0"/>
                <a:cs typeface="Arial" charset="0"/>
              </a:rPr>
              <a:t> </a:t>
            </a:r>
            <a:r>
              <a:rPr lang="en-US" sz="1500" b="1" dirty="0" smtClean="0">
                <a:latin typeface="Arial" charset="0"/>
                <a:cs typeface="Arial" charset="0"/>
              </a:rPr>
              <a:t>into district resource allocation- standard budget format ensures this.</a:t>
            </a:r>
            <a:endParaRPr lang="en-US" sz="2000" b="1" dirty="0" smtClean="0">
              <a:latin typeface="Arial" charset="0"/>
              <a:cs typeface="Arial" charset="0"/>
            </a:endParaRPr>
          </a:p>
          <a:p>
            <a:pPr marL="450850" indent="-342900"/>
            <a:r>
              <a:rPr lang="en-US" sz="1600" b="1" dirty="0" smtClean="0">
                <a:latin typeface="Arial" charset="0"/>
                <a:cs typeface="Arial" charset="0"/>
              </a:rPr>
              <a:t>Linkage between text of plan(situation analysis, objectives, strategies) and  physical achievement targets, and financial resources ( activities, budgets, time-lines)- the tables in the end of each component ensure this-  as far as possible </a:t>
            </a:r>
            <a:r>
              <a:rPr lang="en-US" sz="1600" b="1" dirty="0" err="1" smtClean="0">
                <a:latin typeface="Arial" charset="0"/>
                <a:cs typeface="Arial" charset="0"/>
              </a:rPr>
              <a:t>standardise</a:t>
            </a:r>
            <a:r>
              <a:rPr lang="en-US" sz="1600" b="1" dirty="0" smtClean="0">
                <a:latin typeface="Arial" charset="0"/>
                <a:cs typeface="Arial" charset="0"/>
              </a:rPr>
              <a:t> </a:t>
            </a:r>
            <a:r>
              <a:rPr lang="en-US" sz="1600" b="1" dirty="0" err="1" smtClean="0">
                <a:latin typeface="Arial" charset="0"/>
                <a:cs typeface="Arial" charset="0"/>
              </a:rPr>
              <a:t>standardise</a:t>
            </a:r>
            <a:r>
              <a:rPr lang="en-US" sz="1600" b="1" dirty="0" smtClean="0">
                <a:latin typeface="Arial" charset="0"/>
                <a:cs typeface="Arial" charset="0"/>
              </a:rPr>
              <a:t> these formats- but cross reference to standard budget format a must</a:t>
            </a:r>
          </a:p>
          <a:p>
            <a:pPr marL="450850" indent="-342900"/>
            <a:r>
              <a:rPr lang="en-US" sz="1600" b="1" dirty="0" smtClean="0">
                <a:latin typeface="Arial" charset="0"/>
                <a:cs typeface="Arial" charset="0"/>
              </a:rPr>
              <a:t>Linkage between physical and financial targets( reflecting activities) and </a:t>
            </a:r>
            <a:r>
              <a:rPr lang="en-US" sz="1600" b="1" dirty="0" err="1" smtClean="0">
                <a:latin typeface="Arial" charset="0"/>
                <a:cs typeface="Arial" charset="0"/>
              </a:rPr>
              <a:t>utilisation</a:t>
            </a:r>
            <a:r>
              <a:rPr lang="en-US" sz="1600" b="1" dirty="0" smtClean="0">
                <a:latin typeface="Arial" charset="0"/>
                <a:cs typeface="Arial" charset="0"/>
              </a:rPr>
              <a:t> of services,  service delivery and health outcomes. (see facility development plan)</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240</TotalTime>
  <Words>1446</Words>
  <Application>Microsoft Office PowerPoint</Application>
  <PresentationFormat>On-screen Show (4:3)</PresentationFormat>
  <Paragraphs>124</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Civic</vt:lpstr>
      <vt:lpstr>PRINCIPLES OF OUTCOME- BASED PLANNING</vt:lpstr>
      <vt:lpstr>WHY District planning</vt:lpstr>
      <vt:lpstr>Objectives of DHAP</vt:lpstr>
      <vt:lpstr>STEP -1: Decide on Outcomes</vt:lpstr>
      <vt:lpstr>STEP-2: The Choice of Strategy.</vt:lpstr>
      <vt:lpstr>Participatory Processes- when and how</vt:lpstr>
      <vt:lpstr>Step 4: Activities- Budgets- Timelines</vt:lpstr>
      <vt:lpstr>Step 5- Putting it together- the Plan document</vt:lpstr>
      <vt:lpstr>General Principles for Improving Planning Process</vt:lpstr>
      <vt:lpstr> Outcome based Facility Development District Plan </vt:lpstr>
      <vt:lpstr>Process of Identifying Facilities</vt:lpstr>
      <vt:lpstr>Process of identifying facilities </vt:lpstr>
      <vt:lpstr>PROCESS OF PLAN PREPARATION</vt:lpstr>
      <vt:lpstr>Budget</vt:lpstr>
      <vt:lpstr>Structure of a District Health Action Plan</vt:lpstr>
      <vt:lpstr>Slide 16</vt:lpstr>
    </vt:vector>
  </TitlesOfParts>
  <Company>Sony India Pvt Ltd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OUTCOME BASED PLANNING</dc:title>
  <dc:creator>ABHILASH</dc:creator>
  <cp:lastModifiedBy>admin</cp:lastModifiedBy>
  <cp:revision>21</cp:revision>
  <dcterms:created xsi:type="dcterms:W3CDTF">2010-11-30T06:32:03Z</dcterms:created>
  <dcterms:modified xsi:type="dcterms:W3CDTF">2012-11-30T09:37:09Z</dcterms:modified>
</cp:coreProperties>
</file>