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71" r:id="rId3"/>
    <p:sldId id="293" r:id="rId4"/>
    <p:sldId id="296" r:id="rId5"/>
    <p:sldId id="272" r:id="rId6"/>
    <p:sldId id="274" r:id="rId7"/>
    <p:sldId id="289" r:id="rId8"/>
    <p:sldId id="258" r:id="rId9"/>
    <p:sldId id="259" r:id="rId10"/>
    <p:sldId id="260" r:id="rId11"/>
    <p:sldId id="262" r:id="rId12"/>
    <p:sldId id="275" r:id="rId13"/>
    <p:sldId id="276" r:id="rId14"/>
    <p:sldId id="277" r:id="rId15"/>
    <p:sldId id="281" r:id="rId16"/>
    <p:sldId id="282" r:id="rId17"/>
    <p:sldId id="297" r:id="rId18"/>
    <p:sldId id="287" r:id="rId19"/>
    <p:sldId id="278" r:id="rId20"/>
    <p:sldId id="266" r:id="rId21"/>
    <p:sldId id="283" r:id="rId22"/>
    <p:sldId id="267" r:id="rId23"/>
    <p:sldId id="288" r:id="rId24"/>
    <p:sldId id="284" r:id="rId25"/>
    <p:sldId id="285" r:id="rId26"/>
    <p:sldId id="269" r:id="rId27"/>
    <p:sldId id="295" r:id="rId28"/>
    <p:sldId id="286" r:id="rId29"/>
    <p:sldId id="298" r:id="rId3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44" y="-22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fld id="{EBA001E7-4C05-484B-97A1-3483E109952C}" type="datetimeFigureOut">
              <a:rPr lang="en-US" smtClean="0"/>
              <a:pPr/>
              <a:t>12/4/2012</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fld id="{263E38FD-A0A8-4443-8FF8-B7509A89CDB2}" type="slidenum">
              <a:rPr lang="en-US" smtClean="0"/>
              <a:pPr/>
              <a:t>‹#›</a:t>
            </a:fld>
            <a:endParaRPr lang="en-US"/>
          </a:p>
        </p:txBody>
      </p:sp>
    </p:spTree>
    <p:extLst>
      <p:ext uri="{BB962C8B-B14F-4D97-AF65-F5344CB8AC3E}">
        <p14:creationId xmlns:p14="http://schemas.microsoft.com/office/powerpoint/2010/main" xmlns="" val="361031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6CDDB7CA-436F-4824-AB16-FBD3E78691D3}" type="datetimeFigureOut">
              <a:rPr lang="en-US" smtClean="0"/>
              <a:pPr/>
              <a:t>12/4/2012</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56B9A36A-7A48-49E9-AB4B-77CEDAA1B904}" type="slidenum">
              <a:rPr lang="en-US" smtClean="0"/>
              <a:pPr/>
              <a:t>‹#›</a:t>
            </a:fld>
            <a:endParaRPr lang="en-US"/>
          </a:p>
        </p:txBody>
      </p:sp>
    </p:spTree>
    <p:extLst>
      <p:ext uri="{BB962C8B-B14F-4D97-AF65-F5344CB8AC3E}">
        <p14:creationId xmlns:p14="http://schemas.microsoft.com/office/powerpoint/2010/main" xmlns="" val="74930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IN" dirty="0"/>
          </a:p>
        </p:txBody>
      </p:sp>
      <p:sp>
        <p:nvSpPr>
          <p:cNvPr id="4" name="Slide Number Placeholder 3"/>
          <p:cNvSpPr>
            <a:spLocks noGrp="1"/>
          </p:cNvSpPr>
          <p:nvPr>
            <p:ph type="sldNum" sz="quarter" idx="10"/>
          </p:nvPr>
        </p:nvSpPr>
        <p:spPr/>
        <p:txBody>
          <a:bodyPr/>
          <a:lstStyle/>
          <a:p>
            <a:fld id="{B8E0F3A8-1D45-4F57-90AB-D978DB0BBE8F}"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9A36A-7A48-49E9-AB4B-77CEDAA1B904}" type="slidenum">
              <a:rPr lang="en-US" smtClean="0"/>
              <a:pPr/>
              <a:t>15</a:t>
            </a:fld>
            <a:endParaRPr lang="en-US"/>
          </a:p>
        </p:txBody>
      </p:sp>
    </p:spTree>
    <p:extLst>
      <p:ext uri="{BB962C8B-B14F-4D97-AF65-F5344CB8AC3E}">
        <p14:creationId xmlns:p14="http://schemas.microsoft.com/office/powerpoint/2010/main" xmlns="" val="1136156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9A36A-7A48-49E9-AB4B-77CEDAA1B904}" type="slidenum">
              <a:rPr lang="en-US" smtClean="0"/>
              <a:pPr/>
              <a:t>16</a:t>
            </a:fld>
            <a:endParaRPr lang="en-US"/>
          </a:p>
        </p:txBody>
      </p:sp>
    </p:spTree>
    <p:extLst>
      <p:ext uri="{BB962C8B-B14F-4D97-AF65-F5344CB8AC3E}">
        <p14:creationId xmlns:p14="http://schemas.microsoft.com/office/powerpoint/2010/main" xmlns="" val="220995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B9A36A-7A48-49E9-AB4B-77CEDAA1B904}"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F201DBA-2696-4404-849F-1BB816080CD9}" type="datetimeFigureOut">
              <a:rPr lang="en-US" smtClean="0"/>
              <a:pPr/>
              <a:t>12/4/2012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D3D5740-0ECA-4399-8EED-054726ECAE6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01DBA-2696-4404-849F-1BB816080CD9}"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01DBA-2696-4404-849F-1BB816080CD9}"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201DBA-2696-4404-849F-1BB816080CD9}"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01DBA-2696-4404-849F-1BB816080CD9}"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F201DBA-2696-4404-849F-1BB816080CD9}"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D5740-0ECA-4399-8EED-054726ECAE6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201DBA-2696-4404-849F-1BB816080CD9}" type="datetimeFigureOut">
              <a:rPr lang="en-US" smtClean="0"/>
              <a:pPr/>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01DBA-2696-4404-849F-1BB816080CD9}" type="datetimeFigureOut">
              <a:rPr lang="en-US" smtClean="0"/>
              <a:pPr/>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01DBA-2696-4404-849F-1BB816080CD9}"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201DBA-2696-4404-849F-1BB816080CD9}" type="datetimeFigureOut">
              <a:rPr lang="en-US" smtClean="0"/>
              <a:pPr/>
              <a:t>12/4/2012</a:t>
            </a:fld>
            <a:endParaRPr lang="en-US"/>
          </a:p>
        </p:txBody>
      </p:sp>
      <p:sp>
        <p:nvSpPr>
          <p:cNvPr id="7" name="Slide Number Placeholder 6"/>
          <p:cNvSpPr>
            <a:spLocks noGrp="1"/>
          </p:cNvSpPr>
          <p:nvPr>
            <p:ph type="sldNum" sz="quarter" idx="12"/>
          </p:nvPr>
        </p:nvSpPr>
        <p:spPr/>
        <p:txBody>
          <a:bodyPr/>
          <a:lstStyle/>
          <a:p>
            <a:fld id="{7D3D5740-0ECA-4399-8EED-054726ECAE6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01DBA-2696-4404-849F-1BB816080CD9}" type="datetimeFigureOut">
              <a:rPr lang="en-US" smtClean="0"/>
              <a:pPr/>
              <a:t>12/4/2012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D3D5740-0ECA-4399-8EED-054726ECAE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F201DBA-2696-4404-849F-1BB816080CD9}" type="datetimeFigureOut">
              <a:rPr lang="en-US" smtClean="0"/>
              <a:pPr/>
              <a:t>12/4/2012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D3D5740-0ECA-4399-8EED-054726ECAE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nal%20PIP%20Guidelines%202013-14/District%20Wise%20Resource%20Allocation.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Anexures%20H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nal%20PIP%20Guidelines%202013-14/PIP%20format/Anexures%20CH.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Anexures%20Infrastructure.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nexures%20Programme%20manage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Supportive%20Supervision%20Plan%20U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NRHM%20budget%20format-2%20Nov_final.xls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pPr marL="0" marR="0">
              <a:lnSpc>
                <a:spcPct val="150000"/>
              </a:lnSpc>
              <a:spcBef>
                <a:spcPts val="0"/>
              </a:spcBef>
              <a:spcAft>
                <a:spcPts val="1000"/>
              </a:spcAft>
            </a:pPr>
            <a:r>
              <a:rPr lang="en-US" sz="3200" b="1" cap="small" dirty="0" smtClean="0">
                <a:solidFill>
                  <a:schemeClr val="tx1"/>
                </a:solidFill>
              </a:rPr>
              <a:t>An Over View of PIP Guidelines 2013-14</a:t>
            </a:r>
            <a:br>
              <a:rPr lang="en-US" sz="3200" b="1" cap="small" dirty="0" smtClean="0">
                <a:solidFill>
                  <a:schemeClr val="tx1"/>
                </a:solidFill>
              </a:rPr>
            </a:br>
            <a:endParaRPr lang="en-US" sz="3200" b="1" dirty="0">
              <a:solidFill>
                <a:schemeClr val="tx1"/>
              </a:solidFill>
            </a:endParaRPr>
          </a:p>
        </p:txBody>
      </p:sp>
      <p:sp>
        <p:nvSpPr>
          <p:cNvPr id="6" name="Text Placeholder 5"/>
          <p:cNvSpPr>
            <a:spLocks noGrp="1"/>
          </p:cNvSpPr>
          <p:nvPr>
            <p:ph type="subTitle" idx="1"/>
          </p:nvPr>
        </p:nvSpPr>
        <p:spPr/>
        <p:txBody>
          <a:bodyPr/>
          <a:lstStyle/>
          <a:p>
            <a:r>
              <a:rPr lang="en-US" sz="2800" b="1" cap="small" dirty="0" smtClean="0">
                <a:solidFill>
                  <a:schemeClr val="tx1"/>
                </a:solidFill>
              </a:rPr>
              <a:t>MoHFW Planning Team</a:t>
            </a:r>
            <a:endParaRPr lang="en-US" sz="2800" b="1" dirty="0" smtClean="0">
              <a:solidFill>
                <a:schemeClr val="tx1"/>
              </a:solidFill>
            </a:endParaRPr>
          </a:p>
          <a:p>
            <a:endParaRPr lang="en-IN" sz="2800" dirty="0">
              <a:solidFill>
                <a:schemeClr val="tx1"/>
              </a:solidFill>
            </a:endParaRPr>
          </a:p>
        </p:txBody>
      </p:sp>
      <p:pic>
        <p:nvPicPr>
          <p:cNvPr id="29698" name="Picture 2" descr="http://thesumup.com/wp-content/uploads/2012/05/the-sum-up-logo.jpeg"/>
          <p:cNvPicPr>
            <a:picLocks noChangeAspect="1" noChangeArrowheads="1"/>
          </p:cNvPicPr>
          <p:nvPr/>
        </p:nvPicPr>
        <p:blipFill>
          <a:blip r:embed="rId2" cstate="print"/>
          <a:srcRect/>
          <a:stretch>
            <a:fillRect/>
          </a:stretch>
        </p:blipFill>
        <p:spPr bwMode="auto">
          <a:xfrm>
            <a:off x="457200" y="457200"/>
            <a:ext cx="3619500" cy="556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631056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024744" cy="457200"/>
          </a:xfrm>
        </p:spPr>
        <p:txBody>
          <a:bodyPr>
            <a:noAutofit/>
          </a:bodyPr>
          <a:lstStyle/>
          <a:p>
            <a:pPr marR="0">
              <a:lnSpc>
                <a:spcPct val="150000"/>
              </a:lnSpc>
              <a:spcAft>
                <a:spcPts val="1000"/>
              </a:spcAft>
            </a:pPr>
            <a:r>
              <a:rPr lang="en-US" sz="3600" b="1" dirty="0">
                <a:solidFill>
                  <a:schemeClr val="tx1"/>
                </a:solidFill>
                <a:latin typeface="Cambria" pitchFamily="18" charset="0"/>
              </a:rPr>
              <a:t>DISTRICT </a:t>
            </a:r>
            <a:r>
              <a:rPr lang="en-US" sz="3600" b="1" dirty="0" smtClean="0">
                <a:solidFill>
                  <a:schemeClr val="tx1"/>
                </a:solidFill>
                <a:latin typeface="Cambria" pitchFamily="18" charset="0"/>
              </a:rPr>
              <a:t>PLANNING</a:t>
            </a:r>
            <a:endParaRPr lang="en-US" sz="3600" b="1" dirty="0">
              <a:solidFill>
                <a:schemeClr val="tx1"/>
              </a:solidFill>
              <a:latin typeface="Cambria" pitchFamily="18" charset="0"/>
            </a:endParaRPr>
          </a:p>
        </p:txBody>
      </p:sp>
      <p:sp>
        <p:nvSpPr>
          <p:cNvPr id="3" name="Content Placeholder 2"/>
          <p:cNvSpPr>
            <a:spLocks noGrp="1"/>
          </p:cNvSpPr>
          <p:nvPr>
            <p:ph idx="1"/>
          </p:nvPr>
        </p:nvSpPr>
        <p:spPr>
          <a:xfrm>
            <a:off x="609600" y="1600200"/>
            <a:ext cx="7696200" cy="5334000"/>
          </a:xfrm>
        </p:spPr>
        <p:txBody>
          <a:bodyPr>
            <a:noAutofit/>
          </a:bodyPr>
          <a:lstStyle/>
          <a:p>
            <a:pPr lvl="0" algn="just">
              <a:spcBef>
                <a:spcPts val="0"/>
              </a:spcBef>
              <a:buFont typeface="Symbol"/>
              <a:buChar char=""/>
            </a:pPr>
            <a:r>
              <a:rPr lang="en-US" sz="2600" dirty="0" smtClean="0">
                <a:solidFill>
                  <a:schemeClr val="tx1"/>
                </a:solidFill>
                <a:effectLst/>
                <a:latin typeface="Cambria" pitchFamily="18" charset="0"/>
                <a:ea typeface="Calibri"/>
                <a:cs typeface="Times New Roman"/>
              </a:rPr>
              <a:t>DHAPs to be prepared for all districts in the main PIP format &amp; compiled at the State level. </a:t>
            </a:r>
          </a:p>
          <a:p>
            <a:pPr lvl="0" algn="just">
              <a:spcBef>
                <a:spcPts val="0"/>
              </a:spcBef>
              <a:buFont typeface="Symbol"/>
              <a:buChar char=""/>
            </a:pPr>
            <a:r>
              <a:rPr lang="en-US" sz="2600" dirty="0" smtClean="0">
                <a:solidFill>
                  <a:schemeClr val="tx1"/>
                </a:solidFill>
                <a:effectLst/>
                <a:latin typeface="Cambria" pitchFamily="18" charset="0"/>
                <a:ea typeface="Calibri"/>
                <a:cs typeface="Times New Roman"/>
              </a:rPr>
              <a:t>Excel sheet containing pool- wise, district wise allocation is prepared &amp; submitted in the </a:t>
            </a:r>
            <a:r>
              <a:rPr lang="en-US" sz="2600" dirty="0" smtClean="0">
                <a:solidFill>
                  <a:schemeClr val="tx1"/>
                </a:solidFill>
                <a:effectLst/>
                <a:latin typeface="Cambria" pitchFamily="18" charset="0"/>
                <a:ea typeface="Calibri"/>
                <a:cs typeface="Times New Roman"/>
                <a:hlinkClick r:id="rId2" action="ppaction://hlinkfile"/>
              </a:rPr>
              <a:t>format </a:t>
            </a:r>
            <a:r>
              <a:rPr lang="en-US" sz="2600" dirty="0" smtClean="0">
                <a:solidFill>
                  <a:schemeClr val="tx1"/>
                </a:solidFill>
                <a:effectLst/>
                <a:latin typeface="Cambria" pitchFamily="18" charset="0"/>
                <a:ea typeface="Calibri"/>
                <a:cs typeface="Times New Roman"/>
              </a:rPr>
              <a:t>provided in the guidelines</a:t>
            </a:r>
            <a:endParaRPr lang="en-US" sz="2600" dirty="0" smtClean="0">
              <a:solidFill>
                <a:schemeClr val="tx1"/>
              </a:solidFill>
              <a:latin typeface="Cambria" pitchFamily="18" charset="0"/>
              <a:ea typeface="Calibri"/>
              <a:cs typeface="Times New Roman"/>
            </a:endParaRPr>
          </a:p>
          <a:p>
            <a:pPr lvl="0" algn="just">
              <a:spcBef>
                <a:spcPts val="0"/>
              </a:spcBef>
              <a:buFont typeface="Symbol"/>
              <a:buChar char=""/>
            </a:pPr>
            <a:r>
              <a:rPr lang="en-US" sz="2600" dirty="0" smtClean="0">
                <a:solidFill>
                  <a:schemeClr val="tx1"/>
                </a:solidFill>
                <a:effectLst/>
                <a:latin typeface="Cambria" pitchFamily="18" charset="0"/>
                <a:ea typeface="Calibri"/>
                <a:cs typeface="Times New Roman"/>
              </a:rPr>
              <a:t>10% of the funds allocated to districts as genuinely untied - reflected under the head New Initiatives (F.M.R - B.18) attaching the details in the </a:t>
            </a:r>
            <a:r>
              <a:rPr lang="en-US" sz="2600" dirty="0" err="1" smtClean="0">
                <a:solidFill>
                  <a:schemeClr val="tx1"/>
                </a:solidFill>
                <a:effectLst/>
                <a:latin typeface="Cambria" pitchFamily="18" charset="0"/>
                <a:ea typeface="Calibri"/>
                <a:cs typeface="Times New Roman"/>
              </a:rPr>
              <a:t>annexures</a:t>
            </a:r>
            <a:r>
              <a:rPr lang="en-US" sz="2600" dirty="0" smtClean="0">
                <a:solidFill>
                  <a:schemeClr val="tx1"/>
                </a:solidFill>
                <a:effectLst/>
                <a:latin typeface="Cambria" pitchFamily="18" charset="0"/>
                <a:ea typeface="Calibri"/>
                <a:cs typeface="Times New Roman"/>
              </a:rPr>
              <a:t>.</a:t>
            </a:r>
          </a:p>
          <a:p>
            <a:pPr lvl="1" algn="just">
              <a:spcBef>
                <a:spcPts val="0"/>
              </a:spcBef>
              <a:buFont typeface="Symbol"/>
              <a:buChar char=""/>
            </a:pPr>
            <a:r>
              <a:rPr lang="en-US" dirty="0" smtClean="0">
                <a:solidFill>
                  <a:schemeClr val="tx1"/>
                </a:solidFill>
                <a:latin typeface="Cambria" pitchFamily="18" charset="0"/>
                <a:cs typeface="Times New Roman"/>
              </a:rPr>
              <a:t>State can proposed district specific initiatives as per their  local requirements under this head.</a:t>
            </a:r>
            <a:endParaRPr lang="en-US" dirty="0">
              <a:latin typeface="Cambria" pitchFamily="18" charset="0"/>
            </a:endParaRPr>
          </a:p>
        </p:txBody>
      </p:sp>
    </p:spTree>
    <p:extLst>
      <p:ext uri="{BB962C8B-B14F-4D97-AF65-F5344CB8AC3E}">
        <p14:creationId xmlns:p14="http://schemas.microsoft.com/office/powerpoint/2010/main" xmlns="" val="158474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29544" cy="724936"/>
          </a:xfrm>
        </p:spPr>
        <p:txBody>
          <a:bodyPr>
            <a:normAutofit/>
          </a:bodyPr>
          <a:lstStyle/>
          <a:p>
            <a:r>
              <a:rPr lang="en-US" b="1" dirty="0">
                <a:solidFill>
                  <a:schemeClr val="tx1"/>
                </a:solidFill>
                <a:latin typeface="Cambria" pitchFamily="18" charset="0"/>
              </a:rPr>
              <a:t>Human </a:t>
            </a:r>
            <a:r>
              <a:rPr lang="en-US" b="1" dirty="0" smtClean="0">
                <a:solidFill>
                  <a:schemeClr val="tx1"/>
                </a:solidFill>
                <a:latin typeface="Cambria" pitchFamily="18" charset="0"/>
              </a:rPr>
              <a:t>Resources</a:t>
            </a:r>
            <a:endParaRPr lang="en-US" dirty="0"/>
          </a:p>
        </p:txBody>
      </p:sp>
      <p:sp>
        <p:nvSpPr>
          <p:cNvPr id="3" name="Content Placeholder 2"/>
          <p:cNvSpPr>
            <a:spLocks noGrp="1"/>
          </p:cNvSpPr>
          <p:nvPr>
            <p:ph idx="1"/>
          </p:nvPr>
        </p:nvSpPr>
        <p:spPr>
          <a:xfrm>
            <a:off x="838200" y="1371600"/>
            <a:ext cx="7696200" cy="5029200"/>
          </a:xfrm>
        </p:spPr>
        <p:txBody>
          <a:bodyPr>
            <a:normAutofit fontScale="92500" lnSpcReduction="20000"/>
          </a:bodyPr>
          <a:lstStyle/>
          <a:p>
            <a:pPr lvl="0" algn="just"/>
            <a:r>
              <a:rPr lang="en-US" sz="3600" dirty="0" smtClean="0">
                <a:solidFill>
                  <a:schemeClr val="tx1"/>
                </a:solidFill>
                <a:latin typeface="Cambria" pitchFamily="18" charset="0"/>
                <a:cs typeface="Times New Roman" pitchFamily="18" charset="0"/>
              </a:rPr>
              <a:t>State/District must submit the completed &amp; detailed </a:t>
            </a:r>
            <a:r>
              <a:rPr lang="en-US" sz="3600" dirty="0" smtClean="0">
                <a:solidFill>
                  <a:schemeClr val="tx1"/>
                </a:solidFill>
                <a:latin typeface="Cambria" pitchFamily="18" charset="0"/>
                <a:cs typeface="Times New Roman" pitchFamily="18" charset="0"/>
                <a:hlinkClick r:id="rId2" action="ppaction://hlinkfile"/>
              </a:rPr>
              <a:t>Overall HR Sheet</a:t>
            </a:r>
            <a:endParaRPr lang="en-US" sz="3600" dirty="0" smtClean="0">
              <a:solidFill>
                <a:schemeClr val="tx1"/>
              </a:solidFill>
              <a:latin typeface="Cambria" pitchFamily="18" charset="0"/>
              <a:cs typeface="Times New Roman" pitchFamily="18" charset="0"/>
            </a:endParaRPr>
          </a:p>
          <a:p>
            <a:pPr lvl="0" algn="just"/>
            <a:r>
              <a:rPr lang="en-US" sz="3600" dirty="0" smtClean="0">
                <a:solidFill>
                  <a:schemeClr val="tx1"/>
                </a:solidFill>
                <a:latin typeface="Cambria" pitchFamily="18" charset="0"/>
                <a:cs typeface="Times New Roman" pitchFamily="18" charset="0"/>
              </a:rPr>
              <a:t>New HR should be proposed primarily for delivery points – if not, a detailed justification should be included.</a:t>
            </a:r>
          </a:p>
          <a:p>
            <a:pPr lvl="0" algn="just"/>
            <a:r>
              <a:rPr lang="en-US" sz="3600" dirty="0" smtClean="0">
                <a:solidFill>
                  <a:schemeClr val="tx1"/>
                </a:solidFill>
                <a:latin typeface="Cambria" pitchFamily="18" charset="0"/>
                <a:cs typeface="Times New Roman" pitchFamily="18" charset="0"/>
              </a:rPr>
              <a:t>Information regarding all old &amp; new HR  must provided as per the formats provided in the annexure.</a:t>
            </a:r>
          </a:p>
          <a:p>
            <a:pPr lvl="1" algn="just"/>
            <a:r>
              <a:rPr lang="en-IN" sz="3400" dirty="0" smtClean="0">
                <a:solidFill>
                  <a:schemeClr val="tx1"/>
                </a:solidFill>
                <a:latin typeface="Cambria" pitchFamily="18" charset="0"/>
              </a:rPr>
              <a:t>Specifically Number </a:t>
            </a:r>
            <a:r>
              <a:rPr lang="en-IN" sz="3400" dirty="0">
                <a:solidFill>
                  <a:schemeClr val="tx1"/>
                </a:solidFill>
                <a:latin typeface="Cambria" pitchFamily="18" charset="0"/>
              </a:rPr>
              <a:t>&amp; unit cost of existing (as per </a:t>
            </a:r>
            <a:r>
              <a:rPr lang="en-IN" sz="3400" dirty="0" err="1">
                <a:solidFill>
                  <a:schemeClr val="tx1"/>
                </a:solidFill>
                <a:latin typeface="Cambria" pitchFamily="18" charset="0"/>
              </a:rPr>
              <a:t>GoI</a:t>
            </a:r>
            <a:r>
              <a:rPr lang="en-IN" sz="3400" dirty="0">
                <a:solidFill>
                  <a:schemeClr val="tx1"/>
                </a:solidFill>
                <a:latin typeface="Cambria" pitchFamily="18" charset="0"/>
              </a:rPr>
              <a:t> approvals) as well as newly proposed </a:t>
            </a:r>
            <a:r>
              <a:rPr lang="en-IN" sz="3400" dirty="0" smtClean="0">
                <a:solidFill>
                  <a:schemeClr val="tx1"/>
                </a:solidFill>
                <a:latin typeface="Cambria" pitchFamily="18" charset="0"/>
              </a:rPr>
              <a:t>HR </a:t>
            </a:r>
            <a:endParaRPr lang="en-US" sz="3400" dirty="0">
              <a:solidFill>
                <a:schemeClr val="tx1"/>
              </a:solidFill>
              <a:latin typeface="Cambria" pitchFamily="18" charset="0"/>
            </a:endParaRPr>
          </a:p>
          <a:p>
            <a:pPr lvl="0" algn="just"/>
            <a:endParaRPr lang="en-US" sz="3600" dirty="0" smtClean="0">
              <a:solidFill>
                <a:schemeClr val="tx1"/>
              </a:solidFill>
              <a:latin typeface="Cambria" pitchFamily="18" charset="0"/>
              <a:cs typeface="Times New Roman" pitchFamily="18" charset="0"/>
            </a:endParaRPr>
          </a:p>
          <a:p>
            <a:pPr marL="0" indent="0" algn="ctr">
              <a:lnSpc>
                <a:spcPct val="150000"/>
              </a:lnSpc>
              <a:spcBef>
                <a:spcPct val="0"/>
              </a:spcBef>
              <a:spcAft>
                <a:spcPts val="1000"/>
              </a:spcAft>
              <a:buNone/>
            </a:pPr>
            <a:endParaRPr lang="en-US" sz="3600" b="1" dirty="0">
              <a:solidFill>
                <a:schemeClr val="tx1"/>
              </a:solidFill>
              <a:latin typeface="Cambria" pitchFamily="18" charset="0"/>
              <a:ea typeface="+mj-ea"/>
              <a:cs typeface="+mj-cs"/>
            </a:endParaRPr>
          </a:p>
        </p:txBody>
      </p:sp>
    </p:spTree>
    <p:extLst>
      <p:ext uri="{BB962C8B-B14F-4D97-AF65-F5344CB8AC3E}">
        <p14:creationId xmlns:p14="http://schemas.microsoft.com/office/powerpoint/2010/main" xmlns="" val="3464294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58144" cy="724936"/>
          </a:xfrm>
        </p:spPr>
        <p:txBody>
          <a:bodyPr>
            <a:normAutofit/>
          </a:bodyPr>
          <a:lstStyle/>
          <a:p>
            <a:r>
              <a:rPr lang="en-US" b="1" dirty="0">
                <a:solidFill>
                  <a:schemeClr val="tx1"/>
                </a:solidFill>
                <a:latin typeface="Cambria" pitchFamily="18" charset="0"/>
              </a:rPr>
              <a:t>Human </a:t>
            </a:r>
            <a:r>
              <a:rPr lang="en-US" b="1" dirty="0" smtClean="0">
                <a:solidFill>
                  <a:schemeClr val="tx1"/>
                </a:solidFill>
                <a:latin typeface="Cambria" pitchFamily="18" charset="0"/>
              </a:rPr>
              <a:t>Resources</a:t>
            </a:r>
            <a:endParaRPr lang="en-US" dirty="0"/>
          </a:p>
        </p:txBody>
      </p:sp>
      <p:graphicFrame>
        <p:nvGraphicFramePr>
          <p:cNvPr id="9" name="Content Placeholder 3"/>
          <p:cNvGraphicFramePr>
            <a:graphicFrameLocks noGrp="1"/>
          </p:cNvGraphicFramePr>
          <p:nvPr>
            <p:ph idx="1"/>
            <p:extLst>
              <p:ext uri="{D42A27DB-BD31-4B8C-83A1-F6EECF244321}">
                <p14:modId xmlns:p14="http://schemas.microsoft.com/office/powerpoint/2010/main" xmlns="" val="1937705212"/>
              </p:ext>
            </p:extLst>
          </p:nvPr>
        </p:nvGraphicFramePr>
        <p:xfrm>
          <a:off x="533400" y="1281753"/>
          <a:ext cx="8077200" cy="5419275"/>
        </p:xfrm>
        <a:graphic>
          <a:graphicData uri="http://schemas.openxmlformats.org/drawingml/2006/table">
            <a:tbl>
              <a:tblPr firstRow="1" bandRow="1">
                <a:tableStyleId>{5C22544A-7EE6-4342-B048-85BDC9FD1C3A}</a:tableStyleId>
              </a:tblPr>
              <a:tblGrid>
                <a:gridCol w="747889"/>
                <a:gridCol w="2168878"/>
                <a:gridCol w="5160433"/>
              </a:tblGrid>
              <a:tr h="425487">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Sr. No</a:t>
                      </a:r>
                    </a:p>
                  </a:txBody>
                  <a:tcPr marL="68580" marR="68580" marT="0" marB="0"/>
                </a:tc>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Activity</a:t>
                      </a:r>
                    </a:p>
                  </a:txBody>
                  <a:tcPr marL="68580" marR="68580" marT="0" marB="0"/>
                </a:tc>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Head</a:t>
                      </a:r>
                    </a:p>
                  </a:txBody>
                  <a:tcPr marL="68580" marR="68580" marT="0" marB="0"/>
                </a:tc>
              </a:tr>
              <a:tr h="734430">
                <a:tc>
                  <a:txBody>
                    <a:bodyPr/>
                    <a:lstStyle/>
                    <a:p>
                      <a:pPr marL="342900" indent="-342900">
                        <a:buFont typeface="+mj-lt"/>
                        <a:buNone/>
                      </a:pPr>
                      <a:r>
                        <a:rPr lang="en-US" sz="1800" dirty="0" smtClean="0">
                          <a:latin typeface="Times New Roman" pitchFamily="18" charset="0"/>
                          <a:cs typeface="Times New Roman" pitchFamily="18" charset="0"/>
                        </a:rPr>
                        <a:t>1</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smtClean="0">
                          <a:latin typeface="Times New Roman" pitchFamily="18" charset="0"/>
                          <a:ea typeface="Calibri"/>
                          <a:cs typeface="Times New Roman" pitchFamily="18" charset="0"/>
                        </a:rPr>
                        <a:t>ANMs/SNs/MOs/ Specialists </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800" dirty="0" smtClean="0">
                          <a:latin typeface="Times New Roman" pitchFamily="18" charset="0"/>
                          <a:ea typeface="Calibri"/>
                          <a:cs typeface="Times New Roman" pitchFamily="18" charset="0"/>
                        </a:rPr>
                        <a:t>General HR head in RCH Flexible Pool (FMR A.8)</a:t>
                      </a:r>
                      <a:endParaRPr lang="en-US" sz="1800" dirty="0">
                        <a:latin typeface="Times New Roman" pitchFamily="18" charset="0"/>
                        <a:ea typeface="Calibri"/>
                        <a:cs typeface="Times New Roman" pitchFamily="18" charset="0"/>
                      </a:endParaRPr>
                    </a:p>
                  </a:txBody>
                  <a:tcPr marL="68580" marR="68580" marT="0" marB="0"/>
                </a:tc>
              </a:tr>
              <a:tr h="646546">
                <a:tc>
                  <a:txBody>
                    <a:bodyPr/>
                    <a:lstStyle/>
                    <a:p>
                      <a:pPr marL="342900" indent="-342900">
                        <a:buFont typeface="+mj-lt"/>
                        <a:buNone/>
                      </a:pPr>
                      <a:r>
                        <a:rPr lang="en-US" sz="1800" dirty="0" smtClean="0">
                          <a:latin typeface="Times New Roman" pitchFamily="18" charset="0"/>
                          <a:cs typeface="Times New Roman" pitchFamily="18" charset="0"/>
                        </a:rPr>
                        <a:t>2</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SNCU/ NBSU/ NBCC/ NRC</a:t>
                      </a:r>
                    </a:p>
                  </a:txBody>
                  <a:tcPr marL="68580" marR="68580" marT="0" marB="0"/>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General HR head in RCH Flexible Pool </a:t>
                      </a:r>
                      <a:r>
                        <a:rPr lang="en-US" sz="1800" dirty="0" smtClean="0">
                          <a:latin typeface="Times New Roman" pitchFamily="18" charset="0"/>
                          <a:ea typeface="Calibri"/>
                          <a:cs typeface="Times New Roman" pitchFamily="18" charset="0"/>
                        </a:rPr>
                        <a:t>(FMR A.8</a:t>
                      </a:r>
                      <a:r>
                        <a:rPr lang="en-US" sz="1800" dirty="0">
                          <a:latin typeface="Times New Roman" pitchFamily="18" charset="0"/>
                          <a:ea typeface="Calibri"/>
                          <a:cs typeface="Times New Roman" pitchFamily="18" charset="0"/>
                        </a:rPr>
                        <a:t>)</a:t>
                      </a:r>
                    </a:p>
                  </a:txBody>
                  <a:tcPr marL="68580" marR="68580" marT="0" marB="0"/>
                </a:tc>
              </a:tr>
              <a:tr h="800021">
                <a:tc>
                  <a:txBody>
                    <a:bodyPr/>
                    <a:lstStyle/>
                    <a:p>
                      <a:pPr marL="342900" indent="-342900">
                        <a:buFont typeface="+mj-lt"/>
                        <a:buNone/>
                      </a:pPr>
                      <a:r>
                        <a:rPr lang="en-US" sz="1800" dirty="0" smtClean="0">
                          <a:latin typeface="Times New Roman" pitchFamily="18" charset="0"/>
                          <a:cs typeface="Times New Roman" pitchFamily="18" charset="0"/>
                        </a:rPr>
                        <a:t>3</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smtClean="0">
                          <a:latin typeface="Times New Roman" pitchFamily="18" charset="0"/>
                          <a:ea typeface="Calibri"/>
                          <a:cs typeface="Times New Roman" pitchFamily="18" charset="0"/>
                        </a:rPr>
                        <a:t>SHP teams/ ARSH/ RMNCH </a:t>
                      </a:r>
                      <a:r>
                        <a:rPr lang="en-US" sz="1800" dirty="0" err="1" smtClean="0">
                          <a:latin typeface="Times New Roman" pitchFamily="18" charset="0"/>
                          <a:ea typeface="Calibri"/>
                          <a:cs typeface="Times New Roman" pitchFamily="18" charset="0"/>
                        </a:rPr>
                        <a:t>Counsellors</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General HR head in RCH Flexible Pool </a:t>
                      </a:r>
                      <a:r>
                        <a:rPr lang="en-US" sz="1800" dirty="0" smtClean="0">
                          <a:latin typeface="Times New Roman" pitchFamily="18" charset="0"/>
                          <a:ea typeface="Calibri"/>
                          <a:cs typeface="Times New Roman" pitchFamily="18" charset="0"/>
                        </a:rPr>
                        <a:t>(FMR A.8</a:t>
                      </a:r>
                      <a:r>
                        <a:rPr lang="en-US" sz="1800" dirty="0">
                          <a:latin typeface="Times New Roman" pitchFamily="18" charset="0"/>
                          <a:ea typeface="Calibri"/>
                          <a:cs typeface="Times New Roman" pitchFamily="18" charset="0"/>
                        </a:rPr>
                        <a:t>)</a:t>
                      </a:r>
                    </a:p>
                  </a:txBody>
                  <a:tcPr marL="68580" marR="68580" marT="0" marB="0"/>
                </a:tc>
              </a:tr>
              <a:tr h="425487">
                <a:tc>
                  <a:txBody>
                    <a:bodyPr/>
                    <a:lstStyle/>
                    <a:p>
                      <a:pPr marL="342900" indent="-342900">
                        <a:buFont typeface="+mj-lt"/>
                        <a:buNone/>
                      </a:pPr>
                      <a:r>
                        <a:rPr lang="en-US" sz="1800" dirty="0" smtClean="0">
                          <a:latin typeface="Times New Roman" pitchFamily="18" charset="0"/>
                          <a:cs typeface="Times New Roman" pitchFamily="18" charset="0"/>
                        </a:rPr>
                        <a:t>4</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Urban RCH</a:t>
                      </a:r>
                    </a:p>
                  </a:txBody>
                  <a:tcPr marL="68580" marR="68580" marT="0" marB="0"/>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Urban RCH head </a:t>
                      </a:r>
                      <a:r>
                        <a:rPr lang="en-US" sz="1800" dirty="0" smtClean="0">
                          <a:latin typeface="Times New Roman" pitchFamily="18" charset="0"/>
                          <a:ea typeface="Calibri"/>
                          <a:cs typeface="Times New Roman" pitchFamily="18" charset="0"/>
                        </a:rPr>
                        <a:t>in </a:t>
                      </a:r>
                      <a:r>
                        <a:rPr lang="en-US" sz="1800" dirty="0">
                          <a:latin typeface="Times New Roman" pitchFamily="18" charset="0"/>
                          <a:ea typeface="Calibri"/>
                          <a:cs typeface="Times New Roman" pitchFamily="18" charset="0"/>
                        </a:rPr>
                        <a:t>RCH Flexible </a:t>
                      </a:r>
                      <a:r>
                        <a:rPr lang="en-US" sz="1800" dirty="0" smtClean="0">
                          <a:latin typeface="Times New Roman" pitchFamily="18" charset="0"/>
                          <a:ea typeface="Calibri"/>
                          <a:cs typeface="Times New Roman" pitchFamily="18" charset="0"/>
                        </a:rPr>
                        <a:t>Pool (FMR A.5) </a:t>
                      </a:r>
                      <a:endParaRPr lang="en-US" sz="1800" dirty="0">
                        <a:latin typeface="Times New Roman" pitchFamily="18" charset="0"/>
                        <a:ea typeface="Calibri"/>
                        <a:cs typeface="Times New Roman" pitchFamily="18" charset="0"/>
                      </a:endParaRPr>
                    </a:p>
                  </a:txBody>
                  <a:tcPr marL="68580" marR="68580" marT="0" marB="0"/>
                </a:tc>
              </a:tr>
              <a:tr h="681815">
                <a:tc>
                  <a:txBody>
                    <a:bodyPr/>
                    <a:lstStyle/>
                    <a:p>
                      <a:pPr marL="342900" indent="-342900">
                        <a:buFont typeface="+mj-lt"/>
                        <a:buNone/>
                      </a:pPr>
                      <a:r>
                        <a:rPr lang="en-US" sz="1800" dirty="0" smtClean="0">
                          <a:latin typeface="Times New Roman" pitchFamily="18" charset="0"/>
                          <a:cs typeface="Times New Roman" pitchFamily="18" charset="0"/>
                        </a:rPr>
                        <a:t>5</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smtClean="0">
                          <a:latin typeface="Times New Roman" pitchFamily="18" charset="0"/>
                          <a:ea typeface="Calibri"/>
                          <a:cs typeface="Times New Roman" pitchFamily="18" charset="0"/>
                        </a:rPr>
                        <a:t>Tribal RCH</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800" dirty="0" smtClean="0">
                          <a:latin typeface="Times New Roman" pitchFamily="18" charset="0"/>
                          <a:ea typeface="Calibri"/>
                          <a:cs typeface="Times New Roman" pitchFamily="18" charset="0"/>
                        </a:rPr>
                        <a:t>HR if any in addition to normative HR can be added in FMR A.6 under RCH </a:t>
                      </a:r>
                      <a:r>
                        <a:rPr lang="en-US" sz="1800" dirty="0" err="1" smtClean="0">
                          <a:latin typeface="Times New Roman" pitchFamily="18" charset="0"/>
                          <a:ea typeface="Calibri"/>
                          <a:cs typeface="Times New Roman" pitchFamily="18" charset="0"/>
                        </a:rPr>
                        <a:t>flexipool</a:t>
                      </a:r>
                      <a:endParaRPr lang="en-US" sz="1800" dirty="0">
                        <a:latin typeface="Times New Roman" pitchFamily="18" charset="0"/>
                        <a:ea typeface="Calibri"/>
                        <a:cs typeface="Times New Roman" pitchFamily="18" charset="0"/>
                      </a:endParaRPr>
                    </a:p>
                  </a:txBody>
                  <a:tcPr marL="68580" marR="68580" marT="0" marB="0"/>
                </a:tc>
              </a:tr>
              <a:tr h="1276461">
                <a:tc>
                  <a:txBody>
                    <a:bodyPr/>
                    <a:lstStyle/>
                    <a:p>
                      <a:pPr marL="342900" indent="-342900">
                        <a:buFont typeface="+mj-lt"/>
                        <a:buNone/>
                      </a:pPr>
                      <a:r>
                        <a:rPr lang="en-US" sz="1800" dirty="0" smtClean="0">
                          <a:latin typeface="Times New Roman" pitchFamily="18" charset="0"/>
                          <a:cs typeface="Times New Roman" pitchFamily="18" charset="0"/>
                        </a:rPr>
                        <a:t>6</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PNDT</a:t>
                      </a:r>
                    </a:p>
                  </a:txBody>
                  <a:tcPr marL="68580" marR="68580" marT="0" marB="0"/>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Support to PNDT cell would include operating costs but the budget for consultants is to be budgeted under </a:t>
                      </a:r>
                      <a:r>
                        <a:rPr lang="en-US" sz="1800" dirty="0" err="1">
                          <a:latin typeface="Times New Roman" pitchFamily="18" charset="0"/>
                          <a:ea typeface="Calibri"/>
                          <a:cs typeface="Times New Roman" pitchFamily="18" charset="0"/>
                        </a:rPr>
                        <a:t>Programme</a:t>
                      </a:r>
                      <a:r>
                        <a:rPr lang="en-US" sz="1800" dirty="0">
                          <a:latin typeface="Times New Roman" pitchFamily="18" charset="0"/>
                          <a:ea typeface="Calibri"/>
                          <a:cs typeface="Times New Roman" pitchFamily="18" charset="0"/>
                        </a:rPr>
                        <a:t> </a:t>
                      </a:r>
                      <a:r>
                        <a:rPr lang="en-US" sz="1800" dirty="0" smtClean="0">
                          <a:latin typeface="Times New Roman" pitchFamily="18" charset="0"/>
                          <a:ea typeface="Calibri"/>
                          <a:cs typeface="Times New Roman" pitchFamily="18" charset="0"/>
                        </a:rPr>
                        <a:t>Management (A.10) in</a:t>
                      </a:r>
                      <a:r>
                        <a:rPr lang="en-US" sz="1800" baseline="0" dirty="0" smtClean="0">
                          <a:latin typeface="Times New Roman" pitchFamily="18" charset="0"/>
                          <a:ea typeface="Calibri"/>
                          <a:cs typeface="Times New Roman" pitchFamily="18" charset="0"/>
                        </a:rPr>
                        <a:t> RCH </a:t>
                      </a:r>
                      <a:r>
                        <a:rPr lang="en-US" sz="1800" baseline="0" dirty="0" err="1" smtClean="0">
                          <a:latin typeface="Times New Roman" pitchFamily="18" charset="0"/>
                          <a:ea typeface="Calibri"/>
                          <a:cs typeface="Times New Roman" pitchFamily="18" charset="0"/>
                        </a:rPr>
                        <a:t>flexipool</a:t>
                      </a:r>
                      <a:r>
                        <a:rPr lang="en-US" sz="1800" dirty="0" smtClean="0">
                          <a:latin typeface="Times New Roman" pitchFamily="18" charset="0"/>
                          <a:ea typeface="Calibri"/>
                          <a:cs typeface="Times New Roman" pitchFamily="18" charset="0"/>
                        </a:rPr>
                        <a:t>.</a:t>
                      </a:r>
                      <a:endParaRPr lang="en-US" sz="1800" dirty="0">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xmlns="" val="167480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481944" cy="724936"/>
          </a:xfrm>
        </p:spPr>
        <p:txBody>
          <a:bodyPr>
            <a:normAutofit/>
          </a:bodyPr>
          <a:lstStyle/>
          <a:p>
            <a:r>
              <a:rPr lang="en-US" b="1" dirty="0">
                <a:solidFill>
                  <a:schemeClr val="tx1"/>
                </a:solidFill>
                <a:latin typeface="Cambria" pitchFamily="18" charset="0"/>
              </a:rPr>
              <a:t>Human </a:t>
            </a:r>
            <a:r>
              <a:rPr lang="en-US" b="1" dirty="0" smtClean="0">
                <a:solidFill>
                  <a:schemeClr val="tx1"/>
                </a:solidFill>
                <a:latin typeface="Cambria" pitchFamily="18" charset="0"/>
              </a:rPr>
              <a:t>Resources</a:t>
            </a:r>
            <a:endParaRPr lang="en-US" dirty="0"/>
          </a:p>
        </p:txBody>
      </p:sp>
      <p:sp>
        <p:nvSpPr>
          <p:cNvPr id="4" name="Content Placeholder 3"/>
          <p:cNvSpPr>
            <a:spLocks noGrp="1"/>
          </p:cNvSpPr>
          <p:nvPr>
            <p:ph idx="1"/>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xmlns="" val="612728259"/>
              </p:ext>
            </p:extLst>
          </p:nvPr>
        </p:nvGraphicFramePr>
        <p:xfrm>
          <a:off x="457200" y="1371600"/>
          <a:ext cx="8153400" cy="5242560"/>
        </p:xfrm>
        <a:graphic>
          <a:graphicData uri="http://schemas.openxmlformats.org/drawingml/2006/table">
            <a:tbl>
              <a:tblPr firstRow="1" bandRow="1">
                <a:tableStyleId>{5C22544A-7EE6-4342-B048-85BDC9FD1C3A}</a:tableStyleId>
              </a:tblPr>
              <a:tblGrid>
                <a:gridCol w="791592"/>
                <a:gridCol w="2612255"/>
                <a:gridCol w="4749553"/>
              </a:tblGrid>
              <a:tr h="441960">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Sr. No</a:t>
                      </a:r>
                    </a:p>
                  </a:txBody>
                  <a:tcPr marL="68580" marR="68580" marT="0" marB="0"/>
                </a:tc>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Activity</a:t>
                      </a:r>
                    </a:p>
                  </a:txBody>
                  <a:tcPr marL="68580" marR="68580" marT="0" marB="0"/>
                </a:tc>
                <a:tc>
                  <a:txBody>
                    <a:bodyPr/>
                    <a:lstStyle/>
                    <a:p>
                      <a:pPr marL="0" marR="0" algn="ctr">
                        <a:lnSpc>
                          <a:spcPct val="150000"/>
                        </a:lnSpc>
                        <a:spcBef>
                          <a:spcPts val="0"/>
                        </a:spcBef>
                        <a:spcAft>
                          <a:spcPts val="0"/>
                        </a:spcAft>
                      </a:pPr>
                      <a:r>
                        <a:rPr lang="en-US" sz="1800" dirty="0" smtClean="0">
                          <a:latin typeface="Times New Roman" pitchFamily="18" charset="0"/>
                          <a:ea typeface="Calibri"/>
                          <a:cs typeface="Times New Roman" pitchFamily="18" charset="0"/>
                        </a:rPr>
                        <a:t>Head</a:t>
                      </a:r>
                      <a:endParaRPr lang="en-US" sz="1800" dirty="0">
                        <a:latin typeface="Times New Roman" pitchFamily="18" charset="0"/>
                        <a:ea typeface="Calibri"/>
                        <a:cs typeface="Times New Roman" pitchFamily="18" charset="0"/>
                      </a:endParaRPr>
                    </a:p>
                  </a:txBody>
                  <a:tcPr marL="68580" marR="68580" marT="0" marB="0"/>
                </a:tc>
              </a:tr>
              <a:tr h="441960">
                <a:tc>
                  <a:txBody>
                    <a:bodyPr/>
                    <a:lstStyle/>
                    <a:p>
                      <a:pPr marL="342900" indent="-342900" algn="ctr">
                        <a:buFont typeface="+mj-lt"/>
                        <a:buNone/>
                      </a:pPr>
                      <a:r>
                        <a:rPr lang="en-US" sz="1800" dirty="0" smtClean="0">
                          <a:latin typeface="Times New Roman" pitchFamily="18" charset="0"/>
                          <a:cs typeface="Times New Roman" pitchFamily="18" charset="0"/>
                        </a:rPr>
                        <a:t>7</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AYUSH</a:t>
                      </a:r>
                    </a:p>
                  </a:txBody>
                  <a:tcPr marL="68580" marR="68580" marT="0" marB="0"/>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Under Mainstreaming of AYUSH </a:t>
                      </a:r>
                      <a:r>
                        <a:rPr lang="en-US" sz="1800" dirty="0" smtClean="0">
                          <a:latin typeface="Times New Roman" pitchFamily="18" charset="0"/>
                          <a:ea typeface="Calibri"/>
                          <a:cs typeface="Times New Roman" pitchFamily="18" charset="0"/>
                        </a:rPr>
                        <a:t>FMR B.9 in MFP</a:t>
                      </a:r>
                      <a:endParaRPr lang="en-US" sz="1800" dirty="0">
                        <a:latin typeface="Times New Roman" pitchFamily="18" charset="0"/>
                        <a:ea typeface="Calibri"/>
                        <a:cs typeface="Times New Roman" pitchFamily="18" charset="0"/>
                      </a:endParaRPr>
                    </a:p>
                  </a:txBody>
                  <a:tcPr marL="68580" marR="68580" marT="0" marB="0"/>
                </a:tc>
              </a:tr>
              <a:tr h="441960">
                <a:tc>
                  <a:txBody>
                    <a:bodyPr/>
                    <a:lstStyle/>
                    <a:p>
                      <a:pPr marL="342900" indent="-342900" algn="ctr">
                        <a:buFont typeface="+mj-lt"/>
                        <a:buNone/>
                      </a:pPr>
                      <a:r>
                        <a:rPr lang="en-US" sz="1800" dirty="0" smtClean="0">
                          <a:latin typeface="Times New Roman" pitchFamily="18" charset="0"/>
                          <a:cs typeface="Times New Roman" pitchFamily="18" charset="0"/>
                        </a:rPr>
                        <a:t>8</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PPP/ NGOs</a:t>
                      </a:r>
                    </a:p>
                  </a:txBody>
                  <a:tcPr marL="68580" marR="68580" marT="0" marB="0"/>
                </a:tc>
                <a:tc>
                  <a:txBody>
                    <a:bodyPr/>
                    <a:lstStyle/>
                    <a:p>
                      <a:pPr marL="0" marR="0" algn="just">
                        <a:lnSpc>
                          <a:spcPct val="150000"/>
                        </a:lnSpc>
                        <a:spcBef>
                          <a:spcPts val="0"/>
                        </a:spcBef>
                        <a:spcAft>
                          <a:spcPts val="0"/>
                        </a:spcAft>
                      </a:pPr>
                      <a:r>
                        <a:rPr lang="en-US" sz="1800" dirty="0">
                          <a:latin typeface="Times New Roman" pitchFamily="18" charset="0"/>
                          <a:ea typeface="Calibri"/>
                          <a:cs typeface="Times New Roman" pitchFamily="18" charset="0"/>
                        </a:rPr>
                        <a:t>Under PPP/ NGO </a:t>
                      </a:r>
                      <a:r>
                        <a:rPr lang="en-US" sz="1800" dirty="0" smtClean="0">
                          <a:latin typeface="Times New Roman" pitchFamily="18" charset="0"/>
                          <a:ea typeface="Calibri"/>
                          <a:cs typeface="Times New Roman" pitchFamily="18" charset="0"/>
                        </a:rPr>
                        <a:t>FMR B.13 under MFP</a:t>
                      </a:r>
                      <a:endParaRPr lang="en-US" sz="1800" dirty="0">
                        <a:latin typeface="Times New Roman" pitchFamily="18" charset="0"/>
                        <a:ea typeface="Calibri"/>
                        <a:cs typeface="Times New Roman" pitchFamily="18" charset="0"/>
                      </a:endParaRPr>
                    </a:p>
                  </a:txBody>
                  <a:tcPr marL="68580" marR="68580" marT="0" marB="0"/>
                </a:tc>
              </a:tr>
              <a:tr h="1325880">
                <a:tc>
                  <a:txBody>
                    <a:bodyPr/>
                    <a:lstStyle/>
                    <a:p>
                      <a:pPr marL="342900" indent="-342900" algn="ctr">
                        <a:buFont typeface="+mj-lt"/>
                        <a:buNone/>
                      </a:pPr>
                      <a:r>
                        <a:rPr lang="en-US" sz="1800" dirty="0" smtClean="0">
                          <a:latin typeface="Times New Roman" pitchFamily="18" charset="0"/>
                          <a:cs typeface="Times New Roman" pitchFamily="18" charset="0"/>
                        </a:rPr>
                        <a:t>9</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a:ea typeface="Calibri"/>
                          <a:cs typeface="Times New Roman"/>
                        </a:rPr>
                        <a:t>ASHA/ ASHA Resource </a:t>
                      </a:r>
                      <a:r>
                        <a:rPr lang="en-US" sz="1800" dirty="0" err="1">
                          <a:latin typeface="Times New Roman"/>
                          <a:ea typeface="Calibri"/>
                          <a:cs typeface="Times New Roman"/>
                        </a:rPr>
                        <a:t>Centres</a:t>
                      </a:r>
                      <a:r>
                        <a:rPr lang="en-US" sz="1800" dirty="0">
                          <a:latin typeface="Times New Roman"/>
                          <a:ea typeface="Calibri"/>
                          <a:cs typeface="Times New Roman"/>
                        </a:rPr>
                        <a:t>/ Coordinators/ </a:t>
                      </a:r>
                      <a:r>
                        <a:rPr lang="en-US" sz="1800" dirty="0" smtClean="0">
                          <a:latin typeface="Times New Roman"/>
                          <a:ea typeface="Calibri"/>
                          <a:cs typeface="Times New Roman"/>
                        </a:rPr>
                        <a:t>Facilitators</a:t>
                      </a:r>
                      <a:endParaRPr lang="en-US" sz="18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a:t>
                      </a:r>
                      <a:r>
                        <a:rPr lang="en-US" sz="1800" dirty="0" smtClean="0">
                          <a:latin typeface="Times New Roman"/>
                          <a:ea typeface="Calibri"/>
                          <a:cs typeface="Times New Roman"/>
                        </a:rPr>
                        <a:t>ASHA FMR B.1 under MFP</a:t>
                      </a:r>
                      <a:endParaRPr lang="en-US" sz="1800" dirty="0">
                        <a:latin typeface="Calibri"/>
                        <a:ea typeface="Calibri"/>
                        <a:cs typeface="Times New Roman"/>
                      </a:endParaRPr>
                    </a:p>
                  </a:txBody>
                  <a:tcPr marL="68580" marR="68580" marT="0" marB="0"/>
                </a:tc>
              </a:tr>
              <a:tr h="441960">
                <a:tc>
                  <a:txBody>
                    <a:bodyPr/>
                    <a:lstStyle/>
                    <a:p>
                      <a:pPr marL="342900" indent="-342900" algn="ctr">
                        <a:buFont typeface="+mj-lt"/>
                        <a:buNone/>
                      </a:pPr>
                      <a:r>
                        <a:rPr lang="en-US" sz="1800" dirty="0" smtClean="0">
                          <a:latin typeface="Times New Roman" pitchFamily="18" charset="0"/>
                          <a:cs typeface="Times New Roman" pitchFamily="18" charset="0"/>
                        </a:rPr>
                        <a:t>10</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a:ea typeface="Calibri"/>
                          <a:cs typeface="Times New Roman"/>
                        </a:rPr>
                        <a:t>HMIS/ MCTS</a:t>
                      </a:r>
                      <a:endParaRPr lang="en-US" sz="18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HMIS &amp; MCTS head </a:t>
                      </a:r>
                      <a:r>
                        <a:rPr lang="en-US" sz="1800" dirty="0" smtClean="0">
                          <a:latin typeface="Times New Roman"/>
                          <a:ea typeface="Calibri"/>
                          <a:cs typeface="Times New Roman"/>
                        </a:rPr>
                        <a:t>(FMR</a:t>
                      </a:r>
                      <a:r>
                        <a:rPr lang="en-US" sz="1800" baseline="0" dirty="0" smtClean="0">
                          <a:latin typeface="Times New Roman"/>
                          <a:ea typeface="Calibri"/>
                          <a:cs typeface="Times New Roman"/>
                        </a:rPr>
                        <a:t> </a:t>
                      </a:r>
                      <a:r>
                        <a:rPr lang="en-US" sz="1800" dirty="0" smtClean="0">
                          <a:latin typeface="Times New Roman"/>
                          <a:ea typeface="Calibri"/>
                          <a:cs typeface="Times New Roman"/>
                        </a:rPr>
                        <a:t>B.15.3.1</a:t>
                      </a:r>
                      <a:r>
                        <a:rPr lang="en-US" sz="1800" dirty="0">
                          <a:latin typeface="Times New Roman"/>
                          <a:ea typeface="Calibri"/>
                          <a:cs typeface="Times New Roman"/>
                        </a:rPr>
                        <a:t>)</a:t>
                      </a:r>
                      <a:endParaRPr lang="en-US" sz="1800" dirty="0">
                        <a:latin typeface="Calibri"/>
                        <a:ea typeface="Calibri"/>
                        <a:cs typeface="Times New Roman"/>
                      </a:endParaRPr>
                    </a:p>
                  </a:txBody>
                  <a:tcPr marL="68580" marR="68580" marT="0" marB="0"/>
                </a:tc>
              </a:tr>
              <a:tr h="441960">
                <a:tc>
                  <a:txBody>
                    <a:bodyPr/>
                    <a:lstStyle/>
                    <a:p>
                      <a:pPr marL="342900" indent="-342900" algn="ctr">
                        <a:buFont typeface="+mj-lt"/>
                        <a:buNone/>
                      </a:pPr>
                      <a:r>
                        <a:rPr lang="en-US" sz="1800" dirty="0" smtClean="0">
                          <a:latin typeface="Times New Roman" pitchFamily="18" charset="0"/>
                          <a:cs typeface="Times New Roman" pitchFamily="18" charset="0"/>
                        </a:rPr>
                        <a:t>11</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a:latin typeface="Times New Roman"/>
                          <a:ea typeface="Calibri"/>
                          <a:cs typeface="Times New Roman"/>
                        </a:rPr>
                        <a:t>IEC/ BCC Bureaus</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IEC/ BCC </a:t>
                      </a:r>
                      <a:r>
                        <a:rPr lang="en-US" sz="1800" baseline="0" dirty="0" smtClean="0">
                          <a:latin typeface="Times New Roman"/>
                          <a:ea typeface="Calibri"/>
                          <a:cs typeface="Times New Roman"/>
                        </a:rPr>
                        <a:t> FMR</a:t>
                      </a:r>
                      <a:r>
                        <a:rPr lang="en-US" sz="1800" dirty="0" smtClean="0">
                          <a:latin typeface="Times New Roman"/>
                          <a:ea typeface="Calibri"/>
                          <a:cs typeface="Times New Roman"/>
                        </a:rPr>
                        <a:t> B.10 under MFP</a:t>
                      </a:r>
                      <a:endParaRPr lang="en-US" sz="1800" dirty="0">
                        <a:latin typeface="Calibri"/>
                        <a:ea typeface="Calibri"/>
                        <a:cs typeface="Times New Roman"/>
                      </a:endParaRPr>
                    </a:p>
                  </a:txBody>
                  <a:tcPr marL="68580" marR="68580" marT="0" marB="0"/>
                </a:tc>
              </a:tr>
              <a:tr h="883920">
                <a:tc>
                  <a:txBody>
                    <a:bodyPr/>
                    <a:lstStyle/>
                    <a:p>
                      <a:pPr marL="342900" indent="-342900" algn="ctr">
                        <a:buFont typeface="+mj-lt"/>
                        <a:buNone/>
                      </a:pPr>
                      <a:r>
                        <a:rPr lang="en-US" sz="1800" dirty="0" smtClean="0">
                          <a:latin typeface="Times New Roman" pitchFamily="18" charset="0"/>
                          <a:cs typeface="Times New Roman" pitchFamily="18" charset="0"/>
                        </a:rPr>
                        <a:t>12</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a:ea typeface="Calibri"/>
                          <a:cs typeface="Times New Roman"/>
                        </a:rPr>
                        <a:t>Regional Drug Warehouses</a:t>
                      </a:r>
                      <a:endParaRPr lang="en-US" sz="18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Regional Drug Warehouses </a:t>
                      </a:r>
                      <a:r>
                        <a:rPr lang="en-US" sz="1800" baseline="0" dirty="0" smtClean="0">
                          <a:latin typeface="Times New Roman"/>
                          <a:ea typeface="Calibri"/>
                          <a:cs typeface="Times New Roman"/>
                        </a:rPr>
                        <a:t> FMR</a:t>
                      </a:r>
                      <a:r>
                        <a:rPr lang="en-US" sz="1800" dirty="0" smtClean="0">
                          <a:latin typeface="Times New Roman"/>
                          <a:ea typeface="Calibri"/>
                          <a:cs typeface="Times New Roman"/>
                        </a:rPr>
                        <a:t> </a:t>
                      </a:r>
                      <a:r>
                        <a:rPr lang="en-US" sz="1800" dirty="0">
                          <a:latin typeface="Times New Roman"/>
                          <a:ea typeface="Calibri"/>
                          <a:cs typeface="Times New Roman"/>
                        </a:rPr>
                        <a:t>B. 17 </a:t>
                      </a:r>
                      <a:r>
                        <a:rPr lang="en-US" sz="1800" dirty="0" smtClean="0">
                          <a:latin typeface="Times New Roman"/>
                          <a:ea typeface="Calibri"/>
                          <a:cs typeface="Times New Roman"/>
                        </a:rPr>
                        <a:t> under MFP</a:t>
                      </a:r>
                      <a:endParaRPr lang="en-US" sz="1800" dirty="0">
                        <a:latin typeface="Calibri"/>
                        <a:ea typeface="Calibri"/>
                        <a:cs typeface="Times New Roman"/>
                      </a:endParaRPr>
                    </a:p>
                  </a:txBody>
                  <a:tcPr marL="68580" marR="68580" marT="0" marB="0"/>
                </a:tc>
              </a:tr>
              <a:tr h="441960">
                <a:tc>
                  <a:txBody>
                    <a:bodyPr/>
                    <a:lstStyle/>
                    <a:p>
                      <a:pPr marL="342900" indent="-342900" algn="ctr">
                        <a:buFont typeface="+mj-lt"/>
                        <a:buNone/>
                      </a:pPr>
                      <a:r>
                        <a:rPr lang="en-US" sz="1800" dirty="0" smtClean="0">
                          <a:latin typeface="Times New Roman" pitchFamily="18" charset="0"/>
                          <a:cs typeface="Times New Roman" pitchFamily="18" charset="0"/>
                        </a:rPr>
                        <a:t>13</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a:ea typeface="Calibri"/>
                          <a:cs typeface="Times New Roman"/>
                        </a:rPr>
                        <a:t>SHSRC</a:t>
                      </a:r>
                      <a:endParaRPr lang="en-US" sz="18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the head of SHSRC </a:t>
                      </a:r>
                      <a:r>
                        <a:rPr lang="en-US" sz="1800" dirty="0" smtClean="0">
                          <a:latin typeface="Times New Roman"/>
                          <a:ea typeface="Calibri"/>
                          <a:cs typeface="Times New Roman"/>
                        </a:rPr>
                        <a:t>FMR </a:t>
                      </a:r>
                      <a:r>
                        <a:rPr lang="en-US" sz="1800" dirty="0">
                          <a:latin typeface="Times New Roman"/>
                          <a:ea typeface="Calibri"/>
                          <a:cs typeface="Times New Roman"/>
                        </a:rPr>
                        <a:t>B. </a:t>
                      </a:r>
                      <a:r>
                        <a:rPr lang="en-US" sz="1800" dirty="0" smtClean="0">
                          <a:latin typeface="Times New Roman"/>
                          <a:ea typeface="Calibri"/>
                          <a:cs typeface="Times New Roman"/>
                        </a:rPr>
                        <a:t>21 in MFP</a:t>
                      </a:r>
                      <a:endParaRPr lang="en-US" sz="18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67480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58144" cy="724936"/>
          </a:xfrm>
        </p:spPr>
        <p:txBody>
          <a:bodyPr>
            <a:normAutofit/>
          </a:bodyPr>
          <a:lstStyle/>
          <a:p>
            <a:r>
              <a:rPr lang="en-US" b="1" dirty="0">
                <a:solidFill>
                  <a:schemeClr val="tx1"/>
                </a:solidFill>
                <a:latin typeface="Cambria" pitchFamily="18" charset="0"/>
              </a:rPr>
              <a:t>Human </a:t>
            </a:r>
            <a:r>
              <a:rPr lang="en-US" b="1" dirty="0" smtClean="0">
                <a:solidFill>
                  <a:schemeClr val="tx1"/>
                </a:solidFill>
                <a:latin typeface="Cambria" pitchFamily="18" charset="0"/>
              </a:rPr>
              <a:t>Resources</a:t>
            </a:r>
            <a:endParaRPr lang="en-US" dirty="0"/>
          </a:p>
        </p:txBody>
      </p:sp>
      <p:sp>
        <p:nvSpPr>
          <p:cNvPr id="4" name="Content Placeholder 3"/>
          <p:cNvSpPr>
            <a:spLocks noGrp="1"/>
          </p:cNvSpPr>
          <p:nvPr>
            <p:ph idx="1"/>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xmlns="" val="2116419455"/>
              </p:ext>
            </p:extLst>
          </p:nvPr>
        </p:nvGraphicFramePr>
        <p:xfrm>
          <a:off x="533400" y="1219200"/>
          <a:ext cx="8077200" cy="5349240"/>
        </p:xfrm>
        <a:graphic>
          <a:graphicData uri="http://schemas.openxmlformats.org/drawingml/2006/table">
            <a:tbl>
              <a:tblPr firstRow="1" bandRow="1">
                <a:tableStyleId>{5C22544A-7EE6-4342-B048-85BDC9FD1C3A}</a:tableStyleId>
              </a:tblPr>
              <a:tblGrid>
                <a:gridCol w="762000"/>
                <a:gridCol w="2209800"/>
                <a:gridCol w="5105400"/>
              </a:tblGrid>
              <a:tr h="380864">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Sr. No</a:t>
                      </a:r>
                    </a:p>
                  </a:txBody>
                  <a:tcPr marL="68580" marR="68580" marT="0" marB="0"/>
                </a:tc>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Activity</a:t>
                      </a:r>
                    </a:p>
                  </a:txBody>
                  <a:tcPr marL="68580" marR="68580" marT="0" marB="0"/>
                </a:tc>
                <a:tc>
                  <a:txBody>
                    <a:bodyPr/>
                    <a:lstStyle/>
                    <a:p>
                      <a:pPr marL="0" marR="0" algn="ctr">
                        <a:lnSpc>
                          <a:spcPct val="150000"/>
                        </a:lnSpc>
                        <a:spcBef>
                          <a:spcPts val="0"/>
                        </a:spcBef>
                        <a:spcAft>
                          <a:spcPts val="0"/>
                        </a:spcAft>
                      </a:pPr>
                      <a:r>
                        <a:rPr lang="en-US" sz="1800" dirty="0">
                          <a:latin typeface="Times New Roman" pitchFamily="18" charset="0"/>
                          <a:ea typeface="Calibri"/>
                          <a:cs typeface="Times New Roman" pitchFamily="18" charset="0"/>
                        </a:rPr>
                        <a:t>Head</a:t>
                      </a:r>
                    </a:p>
                  </a:txBody>
                  <a:tcPr marL="68580" marR="68580" marT="0" marB="0"/>
                </a:tc>
              </a:tr>
              <a:tr h="764563">
                <a:tc>
                  <a:txBody>
                    <a:bodyPr/>
                    <a:lstStyle/>
                    <a:p>
                      <a:pPr marL="342900" indent="-342900">
                        <a:buFont typeface="+mj-lt"/>
                        <a:buNone/>
                      </a:pPr>
                      <a:r>
                        <a:rPr lang="en-US" sz="1800" dirty="0" smtClean="0">
                          <a:latin typeface="Times New Roman" pitchFamily="18" charset="0"/>
                          <a:cs typeface="Times New Roman" pitchFamily="18" charset="0"/>
                        </a:rPr>
                        <a:t>14</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dirty="0">
                          <a:latin typeface="Times New Roman"/>
                          <a:ea typeface="Calibri"/>
                          <a:cs typeface="Times New Roman"/>
                        </a:rPr>
                        <a:t>Infrastructure Development Wing</a:t>
                      </a:r>
                      <a:endParaRPr lang="en-US" sz="18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head New </a:t>
                      </a:r>
                      <a:r>
                        <a:rPr lang="en-US" sz="1800" dirty="0" smtClean="0">
                          <a:latin typeface="Times New Roman"/>
                          <a:ea typeface="Calibri"/>
                          <a:cs typeface="Times New Roman"/>
                        </a:rPr>
                        <a:t>Constructions</a:t>
                      </a:r>
                      <a:r>
                        <a:rPr lang="en-US" sz="1800" baseline="0" dirty="0" smtClean="0">
                          <a:latin typeface="Times New Roman"/>
                          <a:ea typeface="Calibri"/>
                          <a:cs typeface="Times New Roman"/>
                        </a:rPr>
                        <a:t> FMR </a:t>
                      </a:r>
                      <a:r>
                        <a:rPr lang="en-US" sz="1800" dirty="0" smtClean="0">
                          <a:latin typeface="Times New Roman"/>
                          <a:ea typeface="Calibri"/>
                          <a:cs typeface="Times New Roman"/>
                        </a:rPr>
                        <a:t>B.5.4 in MFP</a:t>
                      </a:r>
                      <a:endParaRPr lang="en-US" sz="1800" dirty="0">
                        <a:latin typeface="Calibri"/>
                        <a:ea typeface="Calibri"/>
                        <a:cs typeface="Times New Roman"/>
                      </a:endParaRPr>
                    </a:p>
                  </a:txBody>
                  <a:tcPr marL="68580" marR="68580" marT="0" marB="0"/>
                </a:tc>
              </a:tr>
              <a:tr h="764563">
                <a:tc>
                  <a:txBody>
                    <a:bodyPr/>
                    <a:lstStyle/>
                    <a:p>
                      <a:pPr marL="342900" indent="-342900">
                        <a:buFont typeface="+mj-lt"/>
                        <a:buNone/>
                      </a:pPr>
                      <a:r>
                        <a:rPr lang="en-US" sz="1800" dirty="0" smtClean="0">
                          <a:latin typeface="Times New Roman" pitchFamily="18" charset="0"/>
                          <a:cs typeface="Times New Roman" pitchFamily="18" charset="0"/>
                        </a:rPr>
                        <a:t>15</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a:latin typeface="Times New Roman"/>
                          <a:ea typeface="Calibri"/>
                          <a:cs typeface="Times New Roman"/>
                        </a:rPr>
                        <a:t>Strengthening of Training Institutes</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Under General HR </a:t>
                      </a:r>
                      <a:r>
                        <a:rPr lang="en-US" sz="1800" dirty="0" smtClean="0">
                          <a:latin typeface="Times New Roman"/>
                          <a:ea typeface="Calibri"/>
                          <a:cs typeface="Times New Roman"/>
                        </a:rPr>
                        <a:t>FMR A.8.1.7.8 under RCH </a:t>
                      </a:r>
                      <a:r>
                        <a:rPr lang="en-US" sz="1800" dirty="0" err="1" smtClean="0">
                          <a:latin typeface="Times New Roman"/>
                          <a:ea typeface="Calibri"/>
                          <a:cs typeface="Times New Roman"/>
                        </a:rPr>
                        <a:t>Flexipool</a:t>
                      </a:r>
                      <a:endParaRPr lang="en-US" sz="1800" dirty="0">
                        <a:latin typeface="Calibri"/>
                        <a:ea typeface="Calibri"/>
                        <a:cs typeface="Times New Roman"/>
                      </a:endParaRPr>
                    </a:p>
                  </a:txBody>
                  <a:tcPr marL="68580" marR="68580" marT="0" marB="0"/>
                </a:tc>
              </a:tr>
              <a:tr h="764563">
                <a:tc>
                  <a:txBody>
                    <a:bodyPr/>
                    <a:lstStyle/>
                    <a:p>
                      <a:pPr marL="342900" indent="-342900">
                        <a:buFont typeface="+mj-lt"/>
                        <a:buNone/>
                      </a:pPr>
                      <a:r>
                        <a:rPr lang="en-US" sz="1800" dirty="0" smtClean="0">
                          <a:latin typeface="Times New Roman" pitchFamily="18" charset="0"/>
                          <a:cs typeface="Times New Roman" pitchFamily="18" charset="0"/>
                        </a:rPr>
                        <a:t>16</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a:latin typeface="Times New Roman"/>
                          <a:ea typeface="Calibri"/>
                          <a:cs typeface="Times New Roman"/>
                        </a:rPr>
                        <a:t>MMU &amp; Referral Transport</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HR to be included under respective heads </a:t>
                      </a:r>
                      <a:r>
                        <a:rPr lang="en-US" sz="1800" dirty="0" err="1">
                          <a:latin typeface="Times New Roman"/>
                          <a:ea typeface="Calibri"/>
                          <a:cs typeface="Times New Roman"/>
                        </a:rPr>
                        <a:t>i.e</a:t>
                      </a:r>
                      <a:r>
                        <a:rPr lang="en-US" sz="1800" dirty="0">
                          <a:latin typeface="Times New Roman"/>
                          <a:ea typeface="Calibri"/>
                          <a:cs typeface="Times New Roman"/>
                        </a:rPr>
                        <a:t> </a:t>
                      </a:r>
                      <a:r>
                        <a:rPr lang="en-US" sz="1800" dirty="0" smtClean="0">
                          <a:latin typeface="Times New Roman"/>
                          <a:ea typeface="Calibri"/>
                          <a:cs typeface="Times New Roman"/>
                        </a:rPr>
                        <a:t>FMR B.11 </a:t>
                      </a:r>
                      <a:r>
                        <a:rPr lang="en-US" sz="1800" dirty="0">
                          <a:latin typeface="Times New Roman"/>
                          <a:ea typeface="Calibri"/>
                          <a:cs typeface="Times New Roman"/>
                        </a:rPr>
                        <a:t>&amp; </a:t>
                      </a:r>
                      <a:r>
                        <a:rPr lang="en-US" sz="1800" dirty="0" smtClean="0">
                          <a:latin typeface="Times New Roman"/>
                          <a:ea typeface="Calibri"/>
                          <a:cs typeface="Times New Roman"/>
                        </a:rPr>
                        <a:t>FMR B.12</a:t>
                      </a:r>
                      <a:endParaRPr lang="en-US" sz="1800" dirty="0">
                        <a:latin typeface="Calibri"/>
                        <a:ea typeface="Calibri"/>
                        <a:cs typeface="Times New Roman"/>
                      </a:endParaRPr>
                    </a:p>
                  </a:txBody>
                  <a:tcPr marL="68580" marR="68580" marT="0" marB="0"/>
                </a:tc>
              </a:tr>
              <a:tr h="764563">
                <a:tc>
                  <a:txBody>
                    <a:bodyPr/>
                    <a:lstStyle/>
                    <a:p>
                      <a:pPr marL="342900" indent="-342900">
                        <a:buFont typeface="+mj-lt"/>
                        <a:buNone/>
                      </a:pPr>
                      <a:r>
                        <a:rPr lang="en-US" sz="1800" dirty="0" smtClean="0">
                          <a:latin typeface="Times New Roman" pitchFamily="18" charset="0"/>
                          <a:cs typeface="Times New Roman" pitchFamily="18" charset="0"/>
                        </a:rPr>
                        <a:t>17</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a:latin typeface="Times New Roman"/>
                          <a:ea typeface="Calibri"/>
                          <a:cs typeface="Times New Roman"/>
                        </a:rPr>
                        <a:t>Innovation</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All HR under innovations to be included under the head for General HR in RCH Flexible </a:t>
                      </a:r>
                      <a:r>
                        <a:rPr lang="en-US" sz="1800" dirty="0" smtClean="0">
                          <a:latin typeface="Times New Roman"/>
                          <a:ea typeface="Calibri"/>
                          <a:cs typeface="Times New Roman"/>
                        </a:rPr>
                        <a:t>Pool FMR A.8</a:t>
                      </a:r>
                      <a:endParaRPr lang="en-US" sz="1800" dirty="0">
                        <a:latin typeface="Calibri"/>
                        <a:ea typeface="Calibri"/>
                        <a:cs typeface="Times New Roman"/>
                      </a:endParaRPr>
                    </a:p>
                  </a:txBody>
                  <a:tcPr marL="68580" marR="68580" marT="0" marB="0"/>
                </a:tc>
              </a:tr>
              <a:tr h="764563">
                <a:tc>
                  <a:txBody>
                    <a:bodyPr/>
                    <a:lstStyle/>
                    <a:p>
                      <a:pPr marL="342900" indent="-342900">
                        <a:buFont typeface="+mj-lt"/>
                        <a:buNone/>
                      </a:pPr>
                      <a:r>
                        <a:rPr lang="en-US" sz="1800" dirty="0" smtClean="0">
                          <a:latin typeface="Times New Roman" pitchFamily="18" charset="0"/>
                          <a:cs typeface="Times New Roman" pitchFamily="18" charset="0"/>
                        </a:rPr>
                        <a:t>18</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a:latin typeface="Times New Roman"/>
                          <a:ea typeface="Calibri"/>
                          <a:cs typeface="Times New Roman"/>
                        </a:rPr>
                        <a:t>New Initiatives</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All HR under new initiatives to be included under the head for General HR in RCH Flexible </a:t>
                      </a:r>
                      <a:r>
                        <a:rPr lang="en-US" sz="1800" dirty="0" smtClean="0">
                          <a:latin typeface="Times New Roman"/>
                          <a:ea typeface="Calibri"/>
                          <a:cs typeface="Times New Roman"/>
                        </a:rPr>
                        <a:t>Pool FMR A.8</a:t>
                      </a:r>
                      <a:endParaRPr lang="en-US" sz="1800" dirty="0">
                        <a:latin typeface="Calibri"/>
                        <a:ea typeface="Calibri"/>
                        <a:cs typeface="Times New Roman"/>
                      </a:endParaRPr>
                    </a:p>
                  </a:txBody>
                  <a:tcPr marL="68580" marR="68580" marT="0" marB="0"/>
                </a:tc>
              </a:tr>
              <a:tr h="764563">
                <a:tc>
                  <a:txBody>
                    <a:bodyPr/>
                    <a:lstStyle/>
                    <a:p>
                      <a:pPr marL="342900" indent="-342900">
                        <a:buFont typeface="+mj-lt"/>
                        <a:buNone/>
                      </a:pPr>
                      <a:r>
                        <a:rPr lang="en-US" sz="1800" dirty="0" smtClean="0">
                          <a:latin typeface="Times New Roman" pitchFamily="18" charset="0"/>
                          <a:cs typeface="Times New Roman" pitchFamily="18" charset="0"/>
                        </a:rPr>
                        <a:t>19</a:t>
                      </a:r>
                      <a:endParaRPr lang="en-US" sz="18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1800">
                          <a:latin typeface="Times New Roman"/>
                          <a:ea typeface="Calibri"/>
                          <a:cs typeface="Times New Roman"/>
                        </a:rPr>
                        <a:t>Quality Assurance</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800" dirty="0">
                          <a:latin typeface="Times New Roman"/>
                          <a:ea typeface="Calibri"/>
                          <a:cs typeface="Times New Roman"/>
                        </a:rPr>
                        <a:t>HR to be included under the head of Quality Assurance </a:t>
                      </a:r>
                      <a:r>
                        <a:rPr lang="en-US" sz="1800" dirty="0" smtClean="0">
                          <a:latin typeface="Times New Roman"/>
                          <a:ea typeface="Calibri"/>
                          <a:cs typeface="Times New Roman"/>
                        </a:rPr>
                        <a:t>B.15.2</a:t>
                      </a:r>
                      <a:r>
                        <a:rPr lang="en-US" sz="1800" baseline="0" dirty="0" smtClean="0">
                          <a:latin typeface="Times New Roman"/>
                          <a:ea typeface="Calibri"/>
                          <a:cs typeface="Times New Roman"/>
                        </a:rPr>
                        <a:t> in Mission </a:t>
                      </a:r>
                      <a:r>
                        <a:rPr lang="en-US" sz="1800" baseline="0" dirty="0" err="1" smtClean="0">
                          <a:latin typeface="Times New Roman"/>
                          <a:ea typeface="Calibri"/>
                          <a:cs typeface="Times New Roman"/>
                        </a:rPr>
                        <a:t>Flexipool</a:t>
                      </a:r>
                      <a:endParaRPr lang="en-US" sz="18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67480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024744" cy="801136"/>
          </a:xfrm>
        </p:spPr>
        <p:txBody>
          <a:bodyPr>
            <a:normAutofit/>
          </a:bodyPr>
          <a:lstStyle/>
          <a:p>
            <a:pPr lvl="0"/>
            <a:r>
              <a:rPr lang="en-US" b="1" dirty="0">
                <a:solidFill>
                  <a:schemeClr val="tx1"/>
                </a:solidFill>
                <a:latin typeface="Cambria" pitchFamily="18" charset="0"/>
              </a:rPr>
              <a:t>MATERNAL </a:t>
            </a:r>
            <a:r>
              <a:rPr lang="en-US" b="1" dirty="0" smtClean="0">
                <a:solidFill>
                  <a:schemeClr val="tx1"/>
                </a:solidFill>
                <a:latin typeface="Cambria" pitchFamily="18" charset="0"/>
              </a:rPr>
              <a:t>HEALTH</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381000" y="1371600"/>
            <a:ext cx="5662108" cy="4800600"/>
          </a:xfrm>
        </p:spPr>
        <p:txBody>
          <a:bodyPr>
            <a:noAutofit/>
          </a:bodyPr>
          <a:lstStyle/>
          <a:p>
            <a:pPr marL="457200" indent="-342900" algn="just">
              <a:spcBef>
                <a:spcPts val="0"/>
              </a:spcBef>
            </a:pPr>
            <a:r>
              <a:rPr lang="en-US" sz="2800" dirty="0">
                <a:solidFill>
                  <a:schemeClr val="tx1"/>
                </a:solidFill>
                <a:latin typeface="Cambria" pitchFamily="18" charset="0"/>
                <a:ea typeface="Calibri"/>
                <a:cs typeface="Times New Roman"/>
              </a:rPr>
              <a:t>F</a:t>
            </a:r>
            <a:r>
              <a:rPr lang="en-US" sz="2800" dirty="0" smtClean="0">
                <a:solidFill>
                  <a:schemeClr val="tx1"/>
                </a:solidFill>
                <a:effectLst/>
                <a:latin typeface="Cambria" pitchFamily="18" charset="0"/>
                <a:ea typeface="Calibri"/>
                <a:cs typeface="Times New Roman"/>
              </a:rPr>
              <a:t>acility wise information of delivery points - </a:t>
            </a:r>
            <a:r>
              <a:rPr lang="en-US" sz="2800" dirty="0" smtClean="0">
                <a:solidFill>
                  <a:srgbClr val="FF0000"/>
                </a:solidFill>
                <a:effectLst/>
                <a:latin typeface="Cambria" pitchFamily="18" charset="0"/>
                <a:ea typeface="Calibri"/>
                <a:cs typeface="Times New Roman"/>
              </a:rPr>
              <a:t>A </a:t>
            </a:r>
            <a:r>
              <a:rPr lang="en-US" sz="2800" dirty="0" smtClean="0">
                <a:solidFill>
                  <a:srgbClr val="FF0000"/>
                </a:solidFill>
                <a:latin typeface="Cambria" pitchFamily="18" charset="0"/>
                <a:ea typeface="Calibri"/>
                <a:cs typeface="Times New Roman"/>
              </a:rPr>
              <a:t>MUST</a:t>
            </a:r>
            <a:r>
              <a:rPr lang="en-US" sz="2800" dirty="0" smtClean="0">
                <a:solidFill>
                  <a:schemeClr val="tx1"/>
                </a:solidFill>
                <a:effectLst/>
                <a:latin typeface="Cambria" pitchFamily="18" charset="0"/>
                <a:ea typeface="Calibri"/>
                <a:cs typeface="Times New Roman"/>
              </a:rPr>
              <a:t>, without which it would be next to impossible to appraise PIPs</a:t>
            </a:r>
            <a:endParaRPr lang="en-US" sz="2800" dirty="0" smtClean="0">
              <a:solidFill>
                <a:schemeClr val="tx1"/>
              </a:solidFill>
              <a:latin typeface="Cambria" pitchFamily="18" charset="0"/>
              <a:ea typeface="Calibri"/>
              <a:cs typeface="Times New Roman"/>
            </a:endParaRPr>
          </a:p>
          <a:p>
            <a:pPr marL="457200" indent="-342900" algn="just">
              <a:spcBef>
                <a:spcPts val="0"/>
              </a:spcBef>
            </a:pPr>
            <a:r>
              <a:rPr lang="en-US" sz="2800" dirty="0" smtClean="0">
                <a:solidFill>
                  <a:schemeClr val="tx1"/>
                </a:solidFill>
                <a:latin typeface="Cambria" pitchFamily="18" charset="0"/>
                <a:cs typeface="Times New Roman"/>
              </a:rPr>
              <a:t>Can propose MCH wings at high case load facilities</a:t>
            </a:r>
            <a:endParaRPr lang="en-US" sz="2800" dirty="0" smtClean="0">
              <a:latin typeface="Cambria" pitchFamily="18" charset="0"/>
            </a:endParaRPr>
          </a:p>
          <a:p>
            <a:pPr marL="457200" indent="-342900" algn="just">
              <a:spcBef>
                <a:spcPts val="0"/>
              </a:spcBef>
            </a:pPr>
            <a:r>
              <a:rPr lang="en-US" sz="2800" dirty="0">
                <a:solidFill>
                  <a:schemeClr val="tx1"/>
                </a:solidFill>
                <a:latin typeface="Cambria" pitchFamily="18" charset="0"/>
                <a:ea typeface="Calibri"/>
                <a:cs typeface="Times New Roman"/>
              </a:rPr>
              <a:t>All JSSK entitlements to be budgeted under the head of </a:t>
            </a:r>
            <a:r>
              <a:rPr lang="en-US" sz="2800" dirty="0" smtClean="0">
                <a:solidFill>
                  <a:schemeClr val="tx1"/>
                </a:solidFill>
                <a:latin typeface="Cambria" pitchFamily="18" charset="0"/>
                <a:ea typeface="Calibri"/>
                <a:cs typeface="Times New Roman"/>
              </a:rPr>
              <a:t>JSSK – Budgeting for same to be as per guidelines</a:t>
            </a:r>
          </a:p>
          <a:p>
            <a:pPr marL="457200" indent="-342900" algn="just">
              <a:spcBef>
                <a:spcPts val="0"/>
              </a:spcBef>
            </a:pPr>
            <a:r>
              <a:rPr lang="en-US" sz="2800" dirty="0" smtClean="0">
                <a:solidFill>
                  <a:schemeClr val="tx1"/>
                </a:solidFill>
                <a:latin typeface="Cambria" pitchFamily="18" charset="0"/>
                <a:ea typeface="Calibri"/>
                <a:cs typeface="Times New Roman"/>
              </a:rPr>
              <a:t>All MH annexures to be submitted</a:t>
            </a:r>
            <a:endParaRPr lang="en-US" sz="2800" dirty="0">
              <a:solidFill>
                <a:schemeClr val="tx1"/>
              </a:solidFill>
              <a:latin typeface="Cambria" pitchFamily="18" charset="0"/>
              <a:ea typeface="Calibri"/>
              <a:cs typeface="Times New Roman"/>
            </a:endParaRPr>
          </a:p>
        </p:txBody>
      </p:sp>
      <p:pic>
        <p:nvPicPr>
          <p:cNvPr id="18434" name="Picture 2" descr="http://202.71.128.172/nihfw/nchrc/sites/default/files/images/Government%20Guidelines%20-%20Guidelines%20for%20Janani-Shishu%20Suraksha%20Karyakaram%20(JSSK).preview.jpg"/>
          <p:cNvPicPr>
            <a:picLocks noChangeAspect="1" noChangeArrowheads="1"/>
          </p:cNvPicPr>
          <p:nvPr/>
        </p:nvPicPr>
        <p:blipFill>
          <a:blip r:embed="rId3" cstate="print"/>
          <a:srcRect l="15385" t="46250" r="15385" b="3750"/>
          <a:stretch>
            <a:fillRect/>
          </a:stretch>
        </p:blipFill>
        <p:spPr bwMode="auto">
          <a:xfrm>
            <a:off x="6172200" y="1066800"/>
            <a:ext cx="2914650" cy="5410200"/>
          </a:xfrm>
          <a:prstGeom prst="rect">
            <a:avLst/>
          </a:prstGeom>
          <a:ln>
            <a:noFill/>
          </a:ln>
          <a:effectLst>
            <a:softEdge rad="112500"/>
          </a:effectLst>
        </p:spPr>
      </p:pic>
    </p:spTree>
    <p:extLst>
      <p:ext uri="{BB962C8B-B14F-4D97-AF65-F5344CB8AC3E}">
        <p14:creationId xmlns:p14="http://schemas.microsoft.com/office/powerpoint/2010/main" xmlns="" val="2542772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024744" cy="877336"/>
          </a:xfrm>
        </p:spPr>
        <p:txBody>
          <a:bodyPr>
            <a:normAutofit/>
          </a:bodyPr>
          <a:lstStyle/>
          <a:p>
            <a:r>
              <a:rPr lang="en-US" b="1" dirty="0">
                <a:solidFill>
                  <a:schemeClr val="tx1"/>
                </a:solidFill>
                <a:latin typeface="Cambria" pitchFamily="18" charset="0"/>
              </a:rPr>
              <a:t>CHILD </a:t>
            </a:r>
            <a:r>
              <a:rPr lang="en-US" b="1" dirty="0" smtClean="0">
                <a:solidFill>
                  <a:schemeClr val="tx1"/>
                </a:solidFill>
                <a:latin typeface="Cambria" pitchFamily="18" charset="0"/>
              </a:rPr>
              <a:t>HEALTH</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457200" y="1066800"/>
            <a:ext cx="8229600" cy="5334000"/>
          </a:xfrm>
        </p:spPr>
        <p:txBody>
          <a:bodyPr>
            <a:noAutofit/>
          </a:bodyPr>
          <a:lstStyle/>
          <a:p>
            <a:pPr indent="-342900" algn="just">
              <a:spcBef>
                <a:spcPts val="0"/>
              </a:spcBef>
            </a:pPr>
            <a:r>
              <a:rPr lang="en-US" b="1" dirty="0" smtClean="0">
                <a:solidFill>
                  <a:schemeClr val="tx1"/>
                </a:solidFill>
                <a:effectLst/>
                <a:latin typeface="Cambria" pitchFamily="18" charset="0"/>
                <a:ea typeface="Calibri"/>
                <a:cs typeface="Times New Roman"/>
              </a:rPr>
              <a:t>Facility Based New Born Care</a:t>
            </a:r>
            <a:r>
              <a:rPr lang="en-US" dirty="0" smtClean="0">
                <a:solidFill>
                  <a:schemeClr val="tx1"/>
                </a:solidFill>
                <a:effectLst/>
                <a:latin typeface="Cambria" pitchFamily="18" charset="0"/>
                <a:ea typeface="Calibri"/>
                <a:cs typeface="Times New Roman"/>
              </a:rPr>
              <a:t>:  Operational cost (Maintenance and consumable cost) of SNCUs, NBCC, NBSU to be booked under A.2.2</a:t>
            </a:r>
          </a:p>
          <a:p>
            <a:pPr lvl="1" indent="-342900" algn="just">
              <a:spcBef>
                <a:spcPts val="0"/>
              </a:spcBef>
            </a:pPr>
            <a:r>
              <a:rPr lang="en-US" sz="2400" dirty="0" smtClean="0">
                <a:solidFill>
                  <a:schemeClr val="tx1"/>
                </a:solidFill>
                <a:effectLst/>
                <a:latin typeface="Cambria" pitchFamily="18" charset="0"/>
                <a:ea typeface="Calibri"/>
                <a:cs typeface="Times New Roman"/>
              </a:rPr>
              <a:t>All other cost such HR, infrastructure, procurement, training and IEC to be booked A.8, B.5.6, B.16.1.2, A.9.5 and B.10.2.2 respectively.</a:t>
            </a:r>
            <a:endParaRPr lang="en-US" sz="2400" dirty="0">
              <a:solidFill>
                <a:schemeClr val="tx1"/>
              </a:solidFill>
              <a:latin typeface="Cambria" pitchFamily="18" charset="0"/>
              <a:ea typeface="Calibri"/>
              <a:cs typeface="Times New Roman"/>
            </a:endParaRPr>
          </a:p>
          <a:p>
            <a:pPr lvl="0" algn="just">
              <a:spcBef>
                <a:spcPts val="0"/>
              </a:spcBef>
              <a:buFont typeface="Symbol"/>
              <a:buChar char=""/>
            </a:pPr>
            <a:r>
              <a:rPr lang="en-US" b="1" dirty="0" smtClean="0">
                <a:solidFill>
                  <a:schemeClr val="tx1"/>
                </a:solidFill>
                <a:effectLst/>
                <a:latin typeface="Cambria" pitchFamily="18" charset="0"/>
                <a:ea typeface="Calibri"/>
                <a:cs typeface="Times New Roman"/>
              </a:rPr>
              <a:t>NRC: </a:t>
            </a:r>
            <a:r>
              <a:rPr lang="en-US" dirty="0" smtClean="0">
                <a:solidFill>
                  <a:schemeClr val="tx1"/>
                </a:solidFill>
                <a:effectLst/>
                <a:latin typeface="Cambria" pitchFamily="18" charset="0"/>
                <a:ea typeface="Calibri"/>
                <a:cs typeface="Times New Roman"/>
              </a:rPr>
              <a:t>Recurring expenditure (Kitchen supplies, consumables, wage compensation, maintenance of </a:t>
            </a:r>
            <a:r>
              <a:rPr lang="en-US" dirty="0" err="1" smtClean="0">
                <a:solidFill>
                  <a:schemeClr val="tx1"/>
                </a:solidFill>
                <a:effectLst/>
                <a:latin typeface="Cambria" pitchFamily="18" charset="0"/>
                <a:ea typeface="Calibri"/>
                <a:cs typeface="Times New Roman"/>
              </a:rPr>
              <a:t>equipments</a:t>
            </a:r>
            <a:r>
              <a:rPr lang="en-US" dirty="0" smtClean="0">
                <a:solidFill>
                  <a:schemeClr val="tx1"/>
                </a:solidFill>
                <a:effectLst/>
                <a:latin typeface="Cambria" pitchFamily="18" charset="0"/>
                <a:ea typeface="Calibri"/>
                <a:cs typeface="Times New Roman"/>
              </a:rPr>
              <a:t>, linen, cleaning supplies and contingency) of NRC to be booked under A.2.5 </a:t>
            </a:r>
          </a:p>
          <a:p>
            <a:pPr lvl="1" algn="just">
              <a:spcBef>
                <a:spcPts val="0"/>
              </a:spcBef>
              <a:buFont typeface="Symbol"/>
              <a:buChar char=""/>
            </a:pPr>
            <a:r>
              <a:rPr lang="en-US" sz="2400" dirty="0" smtClean="0">
                <a:solidFill>
                  <a:schemeClr val="tx1"/>
                </a:solidFill>
                <a:effectLst/>
                <a:latin typeface="Cambria" pitchFamily="18" charset="0"/>
                <a:ea typeface="Calibri"/>
                <a:cs typeface="Times New Roman"/>
              </a:rPr>
              <a:t>all other cost such HR, infrastructure, procurement, training and IEC to be booked A.8, B.5.6, B.16.1.2, A.9.5 and B.10.2.2 respectively.</a:t>
            </a:r>
            <a:endParaRPr lang="en-US" sz="2400" dirty="0">
              <a:solidFill>
                <a:schemeClr val="tx1"/>
              </a:solidFill>
              <a:latin typeface="Cambria" pitchFamily="18" charset="0"/>
              <a:ea typeface="Calibri"/>
              <a:cs typeface="Times New Roman"/>
            </a:endParaRPr>
          </a:p>
          <a:p>
            <a:pPr lvl="0" algn="just">
              <a:spcBef>
                <a:spcPts val="0"/>
              </a:spcBef>
              <a:spcAft>
                <a:spcPts val="1000"/>
              </a:spcAft>
              <a:buFont typeface="Symbol"/>
              <a:buChar char=""/>
            </a:pPr>
            <a:r>
              <a:rPr lang="en-US" b="1" dirty="0" smtClean="0">
                <a:solidFill>
                  <a:schemeClr val="tx1"/>
                </a:solidFill>
                <a:effectLst/>
                <a:latin typeface="Cambria" pitchFamily="18" charset="0"/>
                <a:ea typeface="Calibri"/>
                <a:cs typeface="Times New Roman"/>
              </a:rPr>
              <a:t>Line listing </a:t>
            </a:r>
            <a:r>
              <a:rPr lang="en-US" dirty="0" smtClean="0">
                <a:solidFill>
                  <a:schemeClr val="tx1"/>
                </a:solidFill>
                <a:effectLst/>
                <a:latin typeface="Cambria" pitchFamily="18" charset="0"/>
                <a:ea typeface="Calibri"/>
                <a:cs typeface="Times New Roman"/>
              </a:rPr>
              <a:t>of SNCUs, NBSUs &amp; NRCs to be provided as per </a:t>
            </a:r>
            <a:r>
              <a:rPr lang="en-US" dirty="0" smtClean="0">
                <a:solidFill>
                  <a:schemeClr val="tx1"/>
                </a:solidFill>
                <a:effectLst/>
                <a:latin typeface="Cambria" pitchFamily="18" charset="0"/>
                <a:ea typeface="Calibri"/>
                <a:cs typeface="Times New Roman"/>
                <a:hlinkClick r:id="rId3" action="ppaction://hlinkfile"/>
              </a:rPr>
              <a:t>format</a:t>
            </a:r>
            <a:r>
              <a:rPr lang="en-US" dirty="0" smtClean="0">
                <a:solidFill>
                  <a:schemeClr val="tx1"/>
                </a:solidFill>
                <a:effectLst/>
                <a:latin typeface="Cambria" pitchFamily="18" charset="0"/>
                <a:ea typeface="Calibri"/>
                <a:cs typeface="Times New Roman"/>
              </a:rPr>
              <a:t>.</a:t>
            </a:r>
            <a:endParaRPr lang="en-US" dirty="0">
              <a:solidFill>
                <a:schemeClr val="tx1"/>
              </a:solidFill>
              <a:latin typeface="Cambria" pitchFamily="18" charset="0"/>
              <a:ea typeface="Calibri"/>
              <a:cs typeface="Times New Roman"/>
            </a:endParaRPr>
          </a:p>
          <a:p>
            <a:endParaRPr lang="en-US" dirty="0"/>
          </a:p>
        </p:txBody>
      </p:sp>
    </p:spTree>
    <p:extLst>
      <p:ext uri="{BB962C8B-B14F-4D97-AF65-F5344CB8AC3E}">
        <p14:creationId xmlns:p14="http://schemas.microsoft.com/office/powerpoint/2010/main" xmlns="" val="3987582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848600" cy="609600"/>
          </a:xfrm>
        </p:spPr>
        <p:txBody>
          <a:bodyPr>
            <a:noAutofit/>
          </a:bodyPr>
          <a:lstStyle/>
          <a:p>
            <a:pPr>
              <a:lnSpc>
                <a:spcPct val="150000"/>
              </a:lnSpc>
              <a:spcAft>
                <a:spcPts val="1000"/>
              </a:spcAft>
            </a:pPr>
            <a:r>
              <a:rPr lang="en-US" sz="3600" b="1" dirty="0" smtClean="0">
                <a:solidFill>
                  <a:schemeClr val="tx1"/>
                </a:solidFill>
                <a:latin typeface="Cambria" pitchFamily="18" charset="0"/>
              </a:rPr>
              <a:t>INFRASTRUCTURE</a:t>
            </a:r>
            <a:endParaRPr lang="en-US" sz="3600" b="1" dirty="0">
              <a:solidFill>
                <a:schemeClr val="tx1"/>
              </a:solidFill>
              <a:latin typeface="Cambria" pitchFamily="18" charset="0"/>
            </a:endParaRPr>
          </a:p>
        </p:txBody>
      </p:sp>
      <p:sp>
        <p:nvSpPr>
          <p:cNvPr id="3" name="Content Placeholder 2"/>
          <p:cNvSpPr>
            <a:spLocks noGrp="1"/>
          </p:cNvSpPr>
          <p:nvPr>
            <p:ph idx="1"/>
          </p:nvPr>
        </p:nvSpPr>
        <p:spPr>
          <a:xfrm>
            <a:off x="533400" y="1219200"/>
            <a:ext cx="8001000" cy="5029200"/>
          </a:xfrm>
        </p:spPr>
        <p:txBody>
          <a:bodyPr>
            <a:noAutofit/>
          </a:bodyPr>
          <a:lstStyle/>
          <a:p>
            <a:pPr lvl="0" algn="just">
              <a:spcBef>
                <a:spcPts val="0"/>
              </a:spcBef>
              <a:buFont typeface="Symbol"/>
              <a:buChar char=""/>
            </a:pPr>
            <a:r>
              <a:rPr lang="en-US" dirty="0" smtClean="0">
                <a:solidFill>
                  <a:schemeClr val="tx1"/>
                </a:solidFill>
                <a:effectLst/>
                <a:latin typeface="Cambria" pitchFamily="18" charset="0"/>
                <a:ea typeface="Calibri"/>
                <a:cs typeface="Times New Roman"/>
              </a:rPr>
              <a:t>Submission of the </a:t>
            </a:r>
            <a:r>
              <a:rPr lang="en-US" dirty="0" smtClean="0">
                <a:effectLst/>
                <a:latin typeface="Cambria" pitchFamily="18" charset="0"/>
                <a:ea typeface="Calibri"/>
                <a:cs typeface="Times New Roman"/>
                <a:hlinkClick r:id="rId2" action="ppaction://hlinkfile"/>
              </a:rPr>
              <a:t>Overall Infrastructure Sheet</a:t>
            </a:r>
            <a:endParaRPr lang="en-US" dirty="0" smtClean="0">
              <a:latin typeface="Cambria" pitchFamily="18" charset="0"/>
              <a:ea typeface="Calibri"/>
              <a:cs typeface="Times New Roman"/>
            </a:endParaRPr>
          </a:p>
          <a:p>
            <a:pPr lvl="0" algn="just">
              <a:spcBef>
                <a:spcPts val="0"/>
              </a:spcBef>
              <a:buFont typeface="Symbol"/>
              <a:buChar char=""/>
            </a:pPr>
            <a:r>
              <a:rPr lang="en-US" dirty="0" smtClean="0">
                <a:solidFill>
                  <a:schemeClr val="tx1"/>
                </a:solidFill>
                <a:effectLst/>
                <a:latin typeface="Cambria" pitchFamily="18" charset="0"/>
                <a:ea typeface="Calibri"/>
                <a:cs typeface="Times New Roman"/>
              </a:rPr>
              <a:t>Timelines for completion of new construction/ renovation </a:t>
            </a:r>
          </a:p>
          <a:p>
            <a:pPr lvl="0" algn="just">
              <a:spcBef>
                <a:spcPts val="0"/>
              </a:spcBef>
              <a:buFont typeface="Symbol"/>
              <a:buChar char=""/>
            </a:pPr>
            <a:r>
              <a:rPr lang="en-US" dirty="0" smtClean="0">
                <a:solidFill>
                  <a:schemeClr val="tx1"/>
                </a:solidFill>
                <a:effectLst/>
                <a:latin typeface="Cambria" pitchFamily="18" charset="0"/>
                <a:ea typeface="Calibri"/>
                <a:cs typeface="Times New Roman"/>
              </a:rPr>
              <a:t>Complete justification for the need for </a:t>
            </a:r>
            <a:r>
              <a:rPr lang="en-US" dirty="0" err="1" smtClean="0">
                <a:solidFill>
                  <a:schemeClr val="tx1"/>
                </a:solidFill>
                <a:effectLst/>
                <a:latin typeface="Cambria" pitchFamily="18" charset="0"/>
                <a:ea typeface="Calibri"/>
                <a:cs typeface="Times New Roman"/>
              </a:rPr>
              <a:t>upgradation</a:t>
            </a:r>
            <a:r>
              <a:rPr lang="en-US" dirty="0" smtClean="0">
                <a:solidFill>
                  <a:schemeClr val="tx1"/>
                </a:solidFill>
                <a:effectLst/>
                <a:latin typeface="Cambria" pitchFamily="18" charset="0"/>
                <a:ea typeface="Calibri"/>
                <a:cs typeface="Times New Roman"/>
              </a:rPr>
              <a:t> of the facility supported by OPD/IPD/ Delivery  load</a:t>
            </a:r>
            <a:endParaRPr lang="en-US" dirty="0">
              <a:solidFill>
                <a:schemeClr val="tx1"/>
              </a:solidFill>
              <a:latin typeface="Cambria" pitchFamily="18" charset="0"/>
              <a:ea typeface="Calibri"/>
              <a:cs typeface="Times New Roman"/>
            </a:endParaRPr>
          </a:p>
          <a:p>
            <a:pPr lvl="0" algn="just">
              <a:spcBef>
                <a:spcPts val="0"/>
              </a:spcBef>
              <a:buFont typeface="Symbol"/>
              <a:buChar char=""/>
            </a:pPr>
            <a:r>
              <a:rPr lang="en-US" dirty="0" smtClean="0">
                <a:solidFill>
                  <a:schemeClr val="tx1"/>
                </a:solidFill>
                <a:effectLst/>
                <a:latin typeface="Cambria" pitchFamily="18" charset="0"/>
                <a:ea typeface="Calibri"/>
                <a:cs typeface="Times New Roman"/>
              </a:rPr>
              <a:t>Specify the name of the agency engaged for construction work and departmental charges paid to the same. </a:t>
            </a:r>
            <a:endParaRPr lang="en-US" dirty="0">
              <a:solidFill>
                <a:schemeClr val="tx1"/>
              </a:solidFill>
              <a:latin typeface="Cambria" pitchFamily="18" charset="0"/>
              <a:ea typeface="Calibri"/>
              <a:cs typeface="Times New Roman"/>
            </a:endParaRPr>
          </a:p>
          <a:p>
            <a:pPr lvl="0" algn="just">
              <a:spcBef>
                <a:spcPts val="0"/>
              </a:spcBef>
              <a:buFont typeface="Symbol"/>
              <a:buChar char=""/>
            </a:pPr>
            <a:r>
              <a:rPr lang="en-US" dirty="0" smtClean="0">
                <a:solidFill>
                  <a:schemeClr val="tx1"/>
                </a:solidFill>
                <a:effectLst/>
                <a:latin typeface="Cambria" pitchFamily="18" charset="0"/>
                <a:ea typeface="Calibri"/>
                <a:cs typeface="Times New Roman"/>
              </a:rPr>
              <a:t>F.M.R B.4 should include budget for </a:t>
            </a:r>
            <a:r>
              <a:rPr lang="en-US" dirty="0" err="1" smtClean="0">
                <a:solidFill>
                  <a:schemeClr val="tx1"/>
                </a:solidFill>
                <a:effectLst/>
                <a:latin typeface="Cambria" pitchFamily="18" charset="0"/>
                <a:ea typeface="Calibri"/>
                <a:cs typeface="Times New Roman"/>
              </a:rPr>
              <a:t>upgradations</a:t>
            </a:r>
            <a:r>
              <a:rPr lang="en-US" dirty="0" smtClean="0">
                <a:solidFill>
                  <a:schemeClr val="tx1"/>
                </a:solidFill>
                <a:effectLst/>
                <a:latin typeface="Cambria" pitchFamily="18" charset="0"/>
                <a:ea typeface="Calibri"/>
                <a:cs typeface="Times New Roman"/>
              </a:rPr>
              <a:t> only and should not include budget for IPHS upgradation, procurement and other hospital strengthening activities. </a:t>
            </a:r>
          </a:p>
          <a:p>
            <a:pPr lvl="0" algn="just">
              <a:spcBef>
                <a:spcPts val="0"/>
              </a:spcBef>
              <a:buFont typeface="Symbol"/>
              <a:buChar char=""/>
            </a:pPr>
            <a:r>
              <a:rPr lang="en-US" dirty="0" smtClean="0">
                <a:solidFill>
                  <a:schemeClr val="tx1"/>
                </a:solidFill>
                <a:effectLst/>
                <a:latin typeface="Cambria" pitchFamily="18" charset="0"/>
                <a:ea typeface="Calibri"/>
                <a:cs typeface="Times New Roman"/>
              </a:rPr>
              <a:t>All new constructions are to be included in F.M.R B.5 only. </a:t>
            </a:r>
            <a:endParaRPr lang="en-US" dirty="0">
              <a:solidFill>
                <a:schemeClr val="tx1"/>
              </a:solidFill>
              <a:latin typeface="Cambria" pitchFamily="18" charset="0"/>
              <a:ea typeface="Calibri"/>
              <a:cs typeface="Times New Roman"/>
            </a:endParaRPr>
          </a:p>
          <a:p>
            <a:pPr lvl="0" algn="just">
              <a:spcBef>
                <a:spcPts val="0"/>
              </a:spcBef>
              <a:spcAft>
                <a:spcPts val="1000"/>
              </a:spcAft>
              <a:buFont typeface="Symbol"/>
              <a:buChar char=""/>
            </a:pPr>
            <a:r>
              <a:rPr lang="en-US" dirty="0" smtClean="0">
                <a:solidFill>
                  <a:schemeClr val="tx1"/>
                </a:solidFill>
                <a:effectLst/>
                <a:latin typeface="Cambria" pitchFamily="18" charset="0"/>
                <a:ea typeface="Calibri"/>
                <a:cs typeface="Times New Roman"/>
              </a:rPr>
              <a:t>Details of ongoing/ spill over works in contrast to new constructions/ </a:t>
            </a:r>
            <a:r>
              <a:rPr lang="en-US" dirty="0" err="1" smtClean="0">
                <a:solidFill>
                  <a:schemeClr val="tx1"/>
                </a:solidFill>
                <a:effectLst/>
                <a:latin typeface="Cambria" pitchFamily="18" charset="0"/>
                <a:ea typeface="Calibri"/>
                <a:cs typeface="Times New Roman"/>
              </a:rPr>
              <a:t>upgradations</a:t>
            </a:r>
            <a:r>
              <a:rPr lang="en-US" dirty="0" smtClean="0">
                <a:solidFill>
                  <a:schemeClr val="tx1"/>
                </a:solidFill>
                <a:effectLst/>
                <a:latin typeface="Cambria" pitchFamily="18" charset="0"/>
                <a:ea typeface="Calibri"/>
                <a:cs typeface="Times New Roman"/>
              </a:rPr>
              <a:t> should be clearly provided as per format</a:t>
            </a:r>
            <a:endParaRPr lang="en-US" dirty="0">
              <a:solidFill>
                <a:schemeClr val="tx1"/>
              </a:solidFill>
              <a:latin typeface="Cambria" pitchFamily="18" charset="0"/>
            </a:endParaRPr>
          </a:p>
        </p:txBody>
      </p:sp>
    </p:spTree>
    <p:extLst>
      <p:ext uri="{BB962C8B-B14F-4D97-AF65-F5344CB8AC3E}">
        <p14:creationId xmlns:p14="http://schemas.microsoft.com/office/powerpoint/2010/main" xmlns="" val="273933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024744" cy="877336"/>
          </a:xfrm>
        </p:spPr>
        <p:txBody>
          <a:bodyPr>
            <a:normAutofit/>
          </a:bodyPr>
          <a:lstStyle/>
          <a:p>
            <a:pPr lvl="0"/>
            <a:r>
              <a:rPr lang="en-US" b="1" dirty="0">
                <a:solidFill>
                  <a:schemeClr val="tx1"/>
                </a:solidFill>
                <a:latin typeface="Cambria" pitchFamily="18" charset="0"/>
              </a:rPr>
              <a:t>PROGRAMME </a:t>
            </a:r>
            <a:r>
              <a:rPr lang="en-US" b="1" dirty="0" smtClean="0">
                <a:solidFill>
                  <a:schemeClr val="tx1"/>
                </a:solidFill>
                <a:latin typeface="Cambria" pitchFamily="18" charset="0"/>
              </a:rPr>
              <a:t>MANAGEMENT</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685800" y="1600200"/>
            <a:ext cx="7924800" cy="5105400"/>
          </a:xfrm>
        </p:spPr>
        <p:txBody>
          <a:bodyPr>
            <a:normAutofit/>
          </a:bodyPr>
          <a:lstStyle/>
          <a:p>
            <a:pPr lvl="0" algn="just"/>
            <a:r>
              <a:rPr lang="en-IN" sz="2800" dirty="0" smtClean="0">
                <a:solidFill>
                  <a:schemeClr val="tx1"/>
                </a:solidFill>
                <a:latin typeface="Cambria" pitchFamily="18" charset="0"/>
              </a:rPr>
              <a:t>Personnel not engaged in direct service delivery/ programme managers to be budgeted -Under FMR Code A.10.</a:t>
            </a:r>
          </a:p>
          <a:p>
            <a:pPr lvl="0" algn="just"/>
            <a:r>
              <a:rPr lang="en-IN" sz="2800" dirty="0" smtClean="0">
                <a:solidFill>
                  <a:schemeClr val="tx1"/>
                </a:solidFill>
                <a:latin typeface="Cambria" pitchFamily="18" charset="0"/>
              </a:rPr>
              <a:t>Number &amp; unit cost of existing Programme Mgt. Staff (as per </a:t>
            </a:r>
            <a:r>
              <a:rPr lang="en-IN" sz="2800" dirty="0" err="1" smtClean="0">
                <a:solidFill>
                  <a:schemeClr val="tx1"/>
                </a:solidFill>
                <a:latin typeface="Cambria" pitchFamily="18" charset="0"/>
              </a:rPr>
              <a:t>GoI</a:t>
            </a:r>
            <a:r>
              <a:rPr lang="en-IN" sz="2800" dirty="0" smtClean="0">
                <a:solidFill>
                  <a:schemeClr val="tx1"/>
                </a:solidFill>
                <a:latin typeface="Cambria" pitchFamily="18" charset="0"/>
              </a:rPr>
              <a:t> approvals) as well as newly proposed to be clearly specified as per </a:t>
            </a:r>
            <a:r>
              <a:rPr lang="en-IN" sz="2800" dirty="0" smtClean="0">
                <a:solidFill>
                  <a:schemeClr val="tx1"/>
                </a:solidFill>
                <a:latin typeface="Cambria" pitchFamily="18" charset="0"/>
                <a:hlinkClick r:id="rId2" action="ppaction://hlinkfile"/>
              </a:rPr>
              <a:t>formats</a:t>
            </a:r>
            <a:endParaRPr lang="en-IN" sz="2800" dirty="0" smtClean="0">
              <a:solidFill>
                <a:schemeClr val="tx1"/>
              </a:solidFill>
              <a:latin typeface="Cambria" pitchFamily="18" charset="0"/>
            </a:endParaRPr>
          </a:p>
          <a:p>
            <a:pPr algn="just"/>
            <a:r>
              <a:rPr lang="en-IN" sz="2800" dirty="0" smtClean="0">
                <a:solidFill>
                  <a:schemeClr val="tx1"/>
                </a:solidFill>
                <a:latin typeface="Cambria" pitchFamily="18" charset="0"/>
              </a:rPr>
              <a:t>Strengthening of Programmes with help of technical consultants to be encouraged</a:t>
            </a:r>
          </a:p>
          <a:p>
            <a:pPr lvl="0" algn="just"/>
            <a:endParaRPr lang="en-US" dirty="0">
              <a:solidFill>
                <a:schemeClr val="tx1"/>
              </a:solidFill>
              <a:latin typeface="Cambria" pitchFamily="18" charset="0"/>
            </a:endParaRPr>
          </a:p>
        </p:txBody>
      </p:sp>
    </p:spTree>
    <p:extLst>
      <p:ext uri="{BB962C8B-B14F-4D97-AF65-F5344CB8AC3E}">
        <p14:creationId xmlns:p14="http://schemas.microsoft.com/office/powerpoint/2010/main" xmlns="" val="834663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024744" cy="724936"/>
          </a:xfrm>
        </p:spPr>
        <p:txBody>
          <a:bodyPr/>
          <a:lstStyle/>
          <a:p>
            <a:r>
              <a:rPr lang="en-US" b="1" dirty="0">
                <a:solidFill>
                  <a:schemeClr val="tx1"/>
                </a:solidFill>
                <a:latin typeface="Cambria" pitchFamily="18" charset="0"/>
                <a:ea typeface="Calibri"/>
                <a:cs typeface="Times New Roman"/>
              </a:rPr>
              <a:t>SUPPORTIVE SUPERVISION</a:t>
            </a:r>
            <a:endParaRPr lang="en-US" dirty="0">
              <a:latin typeface="Cambria" pitchFamily="18" charset="0"/>
            </a:endParaRPr>
          </a:p>
        </p:txBody>
      </p:sp>
      <p:sp>
        <p:nvSpPr>
          <p:cNvPr id="3" name="Content Placeholder 2"/>
          <p:cNvSpPr>
            <a:spLocks noGrp="1"/>
          </p:cNvSpPr>
          <p:nvPr>
            <p:ph idx="1"/>
          </p:nvPr>
        </p:nvSpPr>
        <p:spPr>
          <a:xfrm>
            <a:off x="609600" y="1524000"/>
            <a:ext cx="7924800" cy="5029200"/>
          </a:xfrm>
        </p:spPr>
        <p:txBody>
          <a:bodyPr>
            <a:noAutofit/>
          </a:bodyPr>
          <a:lstStyle/>
          <a:p>
            <a:pPr indent="-342900" algn="just">
              <a:spcBef>
                <a:spcPts val="0"/>
              </a:spcBef>
            </a:pPr>
            <a:r>
              <a:rPr lang="en-US" b="1" dirty="0">
                <a:solidFill>
                  <a:schemeClr val="tx1"/>
                </a:solidFill>
                <a:latin typeface="Cambria" pitchFamily="18" charset="0"/>
                <a:ea typeface="Calibri"/>
                <a:cs typeface="Times New Roman"/>
              </a:rPr>
              <a:t>C</a:t>
            </a:r>
            <a:r>
              <a:rPr lang="en-US" dirty="0">
                <a:solidFill>
                  <a:schemeClr val="tx1"/>
                </a:solidFill>
                <a:latin typeface="Cambria" pitchFamily="18" charset="0"/>
                <a:ea typeface="Calibri"/>
                <a:cs typeface="Times New Roman"/>
              </a:rPr>
              <a:t>omprehensive supportive supervision and monitoring plan for all supervisory cadres. </a:t>
            </a:r>
            <a:r>
              <a:rPr lang="en-US" dirty="0">
                <a:solidFill>
                  <a:schemeClr val="tx1"/>
                </a:solidFill>
                <a:latin typeface="Cambria" pitchFamily="18" charset="0"/>
                <a:ea typeface="Calibri"/>
                <a:cs typeface="Times New Roman"/>
                <a:hlinkClick r:id="rId2" action="ppaction://hlinkfile"/>
              </a:rPr>
              <a:t>specimen comprehensive supportive supervision plan </a:t>
            </a:r>
            <a:endParaRPr lang="en-US" dirty="0" smtClean="0">
              <a:solidFill>
                <a:schemeClr val="tx1"/>
              </a:solidFill>
              <a:latin typeface="Cambria" pitchFamily="18" charset="0"/>
              <a:ea typeface="Calibri"/>
              <a:cs typeface="Times New Roman"/>
            </a:endParaRPr>
          </a:p>
          <a:p>
            <a:pPr indent="-342900" algn="just">
              <a:spcBef>
                <a:spcPts val="0"/>
              </a:spcBef>
            </a:pPr>
            <a:r>
              <a:rPr lang="en-US" dirty="0" smtClean="0">
                <a:solidFill>
                  <a:schemeClr val="tx1"/>
                </a:solidFill>
                <a:latin typeface="Cambria" pitchFamily="18" charset="0"/>
                <a:ea typeface="Calibri"/>
                <a:cs typeface="Times New Roman"/>
              </a:rPr>
              <a:t>Supportive </a:t>
            </a:r>
            <a:r>
              <a:rPr lang="en-US" dirty="0">
                <a:solidFill>
                  <a:schemeClr val="tx1"/>
                </a:solidFill>
                <a:latin typeface="Cambria" pitchFamily="18" charset="0"/>
                <a:ea typeface="Calibri"/>
                <a:cs typeface="Times New Roman"/>
              </a:rPr>
              <a:t>supervision for MH, CH, FP, AH (including ARSH, WIFS, SHP and MHS) should be conducted from the budget provided under this head:  </a:t>
            </a:r>
            <a:r>
              <a:rPr lang="en-US" dirty="0" smtClean="0">
                <a:solidFill>
                  <a:schemeClr val="tx1"/>
                </a:solidFill>
                <a:latin typeface="Cambria" pitchFamily="18" charset="0"/>
                <a:ea typeface="Calibri"/>
                <a:cs typeface="Times New Roman"/>
              </a:rPr>
              <a:t>Costs </a:t>
            </a:r>
            <a:r>
              <a:rPr lang="en-US" dirty="0">
                <a:solidFill>
                  <a:schemeClr val="tx1"/>
                </a:solidFill>
                <a:latin typeface="Cambria" pitchFamily="18" charset="0"/>
                <a:ea typeface="Calibri"/>
                <a:cs typeface="Times New Roman"/>
              </a:rPr>
              <a:t>for Mobility Support/ field </a:t>
            </a:r>
            <a:r>
              <a:rPr lang="en-US" dirty="0" smtClean="0">
                <a:solidFill>
                  <a:schemeClr val="tx1"/>
                </a:solidFill>
                <a:latin typeface="Cambria" pitchFamily="18" charset="0"/>
                <a:ea typeface="Calibri"/>
                <a:cs typeface="Times New Roman"/>
              </a:rPr>
              <a:t>visits: </a:t>
            </a:r>
            <a:r>
              <a:rPr lang="en-US" dirty="0">
                <a:solidFill>
                  <a:schemeClr val="tx1"/>
                </a:solidFill>
                <a:latin typeface="Cambria" pitchFamily="18" charset="0"/>
                <a:ea typeface="Calibri"/>
                <a:cs typeface="Times New Roman"/>
              </a:rPr>
              <a:t>head A.10.7. A </a:t>
            </a:r>
            <a:endParaRPr lang="en-US" dirty="0" smtClean="0">
              <a:solidFill>
                <a:schemeClr val="tx1"/>
              </a:solidFill>
              <a:latin typeface="Cambria" pitchFamily="18" charset="0"/>
              <a:ea typeface="Calibri"/>
              <a:cs typeface="Times New Roman"/>
            </a:endParaRPr>
          </a:p>
          <a:p>
            <a:pPr indent="-342900" algn="just">
              <a:spcBef>
                <a:spcPts val="0"/>
              </a:spcBef>
            </a:pPr>
            <a:r>
              <a:rPr lang="en-US" dirty="0" smtClean="0">
                <a:solidFill>
                  <a:schemeClr val="tx1"/>
                </a:solidFill>
                <a:latin typeface="Cambria" pitchFamily="18" charset="0"/>
                <a:ea typeface="Calibri"/>
                <a:cs typeface="Times New Roman"/>
              </a:rPr>
              <a:t>Mobility </a:t>
            </a:r>
            <a:r>
              <a:rPr lang="en-US" dirty="0">
                <a:solidFill>
                  <a:schemeClr val="tx1"/>
                </a:solidFill>
                <a:latin typeface="Cambria" pitchFamily="18" charset="0"/>
                <a:ea typeface="Calibri"/>
                <a:cs typeface="Times New Roman"/>
              </a:rPr>
              <a:t>Support for Immunization, PC-PNDT Cell, ARSH &amp; ICTC counselors, quarterly review meetings for immunization, review and workshop of RCH/ NRHM and support for review meetings for HMIS &amp; MCTS  should be reflected under separate sub-heads as per the budget </a:t>
            </a:r>
            <a:r>
              <a:rPr lang="en-US" dirty="0" smtClean="0">
                <a:solidFill>
                  <a:schemeClr val="tx1"/>
                </a:solidFill>
                <a:latin typeface="Cambria" pitchFamily="18" charset="0"/>
                <a:ea typeface="Calibri"/>
                <a:cs typeface="Times New Roman"/>
              </a:rPr>
              <a:t>sheet</a:t>
            </a:r>
            <a:endParaRPr lang="en-US" dirty="0">
              <a:solidFill>
                <a:schemeClr val="tx1"/>
              </a:solidFill>
              <a:latin typeface="Cambria" pitchFamily="18" charset="0"/>
              <a:ea typeface="Calibri"/>
              <a:cs typeface="Times New Roman"/>
            </a:endParaRPr>
          </a:p>
        </p:txBody>
      </p:sp>
    </p:spTree>
    <p:extLst>
      <p:ext uri="{BB962C8B-B14F-4D97-AF65-F5344CB8AC3E}">
        <p14:creationId xmlns:p14="http://schemas.microsoft.com/office/powerpoint/2010/main" xmlns="" val="1384894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382434" cy="572536"/>
          </a:xfrm>
        </p:spPr>
        <p:txBody>
          <a:bodyPr>
            <a:normAutofit fontScale="90000"/>
          </a:bodyPr>
          <a:lstStyle/>
          <a:p>
            <a:r>
              <a:rPr lang="en-US" b="1" dirty="0" smtClean="0">
                <a:solidFill>
                  <a:schemeClr val="tx1"/>
                </a:solidFill>
                <a:latin typeface="Cambria" pitchFamily="18" charset="0"/>
                <a:cs typeface="Calibri" pitchFamily="34" charset="0"/>
              </a:rPr>
              <a:t>INTRODUCTION</a:t>
            </a:r>
            <a:endParaRPr lang="en-US" b="1" dirty="0">
              <a:solidFill>
                <a:schemeClr val="tx1"/>
              </a:solidFill>
              <a:latin typeface="Cambria" pitchFamily="18" charset="0"/>
              <a:cs typeface="Calibri" pitchFamily="34" charset="0"/>
            </a:endParaRPr>
          </a:p>
        </p:txBody>
      </p:sp>
      <p:sp>
        <p:nvSpPr>
          <p:cNvPr id="3" name="Content Placeholder 2"/>
          <p:cNvSpPr>
            <a:spLocks noGrp="1"/>
          </p:cNvSpPr>
          <p:nvPr>
            <p:ph idx="1"/>
          </p:nvPr>
        </p:nvSpPr>
        <p:spPr>
          <a:xfrm>
            <a:off x="762000" y="1752600"/>
            <a:ext cx="7543800" cy="4648200"/>
          </a:xfrm>
        </p:spPr>
        <p:txBody>
          <a:bodyPr>
            <a:normAutofit/>
          </a:bodyPr>
          <a:lstStyle/>
          <a:p>
            <a:pPr marL="68580" indent="0" algn="just">
              <a:buNone/>
            </a:pPr>
            <a:r>
              <a:rPr lang="en-US" sz="2800" dirty="0">
                <a:solidFill>
                  <a:schemeClr val="tx1"/>
                </a:solidFill>
                <a:latin typeface="Cambria" pitchFamily="18" charset="0"/>
              </a:rPr>
              <a:t>While a significant portion of the Plans </a:t>
            </a:r>
            <a:r>
              <a:rPr lang="en-US" sz="2800" dirty="0" smtClean="0">
                <a:solidFill>
                  <a:schemeClr val="tx1"/>
                </a:solidFill>
                <a:latin typeface="Cambria" pitchFamily="18" charset="0"/>
              </a:rPr>
              <a:t>is in accordance </a:t>
            </a:r>
            <a:r>
              <a:rPr lang="en-US" sz="2800" dirty="0">
                <a:solidFill>
                  <a:schemeClr val="tx1"/>
                </a:solidFill>
                <a:latin typeface="Cambria" pitchFamily="18" charset="0"/>
              </a:rPr>
              <a:t>to the guidelines </a:t>
            </a:r>
            <a:r>
              <a:rPr lang="en-US" sz="2800" dirty="0" smtClean="0">
                <a:solidFill>
                  <a:schemeClr val="tx1"/>
                </a:solidFill>
                <a:latin typeface="Cambria" pitchFamily="18" charset="0"/>
              </a:rPr>
              <a:t>released, </a:t>
            </a:r>
            <a:r>
              <a:rPr lang="en-US" sz="2800" dirty="0">
                <a:solidFill>
                  <a:schemeClr val="tx1"/>
                </a:solidFill>
                <a:latin typeface="Cambria" pitchFamily="18" charset="0"/>
              </a:rPr>
              <a:t>information on </a:t>
            </a:r>
            <a:r>
              <a:rPr lang="en-US" sz="2800" dirty="0" smtClean="0">
                <a:solidFill>
                  <a:schemeClr val="tx1"/>
                </a:solidFill>
                <a:latin typeface="Cambria" pitchFamily="18" charset="0"/>
              </a:rPr>
              <a:t>some components found </a:t>
            </a:r>
            <a:r>
              <a:rPr lang="en-US" sz="2800" dirty="0">
                <a:solidFill>
                  <a:schemeClr val="tx1"/>
                </a:solidFill>
                <a:latin typeface="Cambria" pitchFamily="18" charset="0"/>
              </a:rPr>
              <a:t>to be </a:t>
            </a:r>
            <a:r>
              <a:rPr lang="en-US" sz="2800" dirty="0" smtClean="0">
                <a:solidFill>
                  <a:schemeClr val="tx1"/>
                </a:solidFill>
                <a:latin typeface="Cambria" pitchFamily="18" charset="0"/>
              </a:rPr>
              <a:t>missing  as per previous years experiences resulting in:</a:t>
            </a:r>
          </a:p>
          <a:p>
            <a:pPr algn="just"/>
            <a:r>
              <a:rPr lang="en-US" sz="2800" dirty="0" smtClean="0">
                <a:solidFill>
                  <a:schemeClr val="tx1"/>
                </a:solidFill>
                <a:latin typeface="Cambria" pitchFamily="18" charset="0"/>
              </a:rPr>
              <a:t>Difficulty in appraising the </a:t>
            </a:r>
            <a:r>
              <a:rPr lang="en-US" sz="2800" dirty="0">
                <a:solidFill>
                  <a:schemeClr val="tx1"/>
                </a:solidFill>
                <a:latin typeface="Cambria" pitchFamily="18" charset="0"/>
              </a:rPr>
              <a:t>PIPs </a:t>
            </a:r>
            <a:endParaRPr lang="en-US" sz="2800" dirty="0" smtClean="0">
              <a:solidFill>
                <a:schemeClr val="tx1"/>
              </a:solidFill>
              <a:latin typeface="Cambria" pitchFamily="18" charset="0"/>
            </a:endParaRPr>
          </a:p>
          <a:p>
            <a:pPr algn="just"/>
            <a:r>
              <a:rPr lang="en-US" sz="2800" dirty="0" smtClean="0">
                <a:solidFill>
                  <a:schemeClr val="tx1"/>
                </a:solidFill>
                <a:latin typeface="Cambria" pitchFamily="18" charset="0"/>
              </a:rPr>
              <a:t>Need for </a:t>
            </a:r>
            <a:r>
              <a:rPr lang="en-US" sz="2800" dirty="0">
                <a:solidFill>
                  <a:schemeClr val="tx1"/>
                </a:solidFill>
                <a:latin typeface="Cambria" pitchFamily="18" charset="0"/>
              </a:rPr>
              <a:t>Seeking this </a:t>
            </a:r>
            <a:r>
              <a:rPr lang="en-US" sz="2800" dirty="0" smtClean="0">
                <a:solidFill>
                  <a:schemeClr val="tx1"/>
                </a:solidFill>
                <a:latin typeface="Cambria" pitchFamily="18" charset="0"/>
              </a:rPr>
              <a:t>information subsequently</a:t>
            </a:r>
          </a:p>
          <a:p>
            <a:pPr algn="just"/>
            <a:r>
              <a:rPr lang="en-US" sz="2800" dirty="0" smtClean="0">
                <a:solidFill>
                  <a:schemeClr val="tx1"/>
                </a:solidFill>
                <a:latin typeface="Cambria" pitchFamily="18" charset="0"/>
              </a:rPr>
              <a:t>Loss </a:t>
            </a:r>
            <a:r>
              <a:rPr lang="en-US" sz="2800" dirty="0">
                <a:solidFill>
                  <a:schemeClr val="tx1"/>
                </a:solidFill>
                <a:latin typeface="Cambria" pitchFamily="18" charset="0"/>
              </a:rPr>
              <a:t>of valuable time &amp; </a:t>
            </a:r>
            <a:r>
              <a:rPr lang="en-US" sz="2800" dirty="0" smtClean="0">
                <a:solidFill>
                  <a:schemeClr val="tx1"/>
                </a:solidFill>
                <a:latin typeface="Cambria" pitchFamily="18" charset="0"/>
              </a:rPr>
              <a:t>delay </a:t>
            </a:r>
            <a:r>
              <a:rPr lang="en-US" sz="2800" dirty="0">
                <a:solidFill>
                  <a:schemeClr val="tx1"/>
                </a:solidFill>
                <a:latin typeface="Cambria" pitchFamily="18" charset="0"/>
              </a:rPr>
              <a:t>the issuing of approvals</a:t>
            </a:r>
            <a:endParaRPr lang="en-US" sz="2800" dirty="0" smtClean="0">
              <a:solidFill>
                <a:schemeClr val="tx1"/>
              </a:solidFill>
              <a:latin typeface="Cambria" pitchFamily="18" charset="0"/>
            </a:endParaRPr>
          </a:p>
        </p:txBody>
      </p:sp>
    </p:spTree>
    <p:extLst>
      <p:ext uri="{BB962C8B-B14F-4D97-AF65-F5344CB8AC3E}">
        <p14:creationId xmlns:p14="http://schemas.microsoft.com/office/powerpoint/2010/main" xmlns="" val="405429733"/>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96200" cy="762000"/>
          </a:xfrm>
        </p:spPr>
        <p:txBody>
          <a:bodyPr>
            <a:normAutofit/>
          </a:bodyPr>
          <a:lstStyle/>
          <a:p>
            <a:pPr lvl="0"/>
            <a:r>
              <a:rPr lang="en-US" b="1" dirty="0">
                <a:solidFill>
                  <a:schemeClr val="tx1"/>
                </a:solidFill>
                <a:latin typeface="Cambria" pitchFamily="18" charset="0"/>
                <a:ea typeface="Calibri"/>
                <a:cs typeface="Times New Roman"/>
              </a:rPr>
              <a:t>REFERRAL </a:t>
            </a:r>
            <a:r>
              <a:rPr lang="en-US" b="1" dirty="0" smtClean="0">
                <a:solidFill>
                  <a:schemeClr val="tx1"/>
                </a:solidFill>
                <a:latin typeface="Cambria" pitchFamily="18" charset="0"/>
                <a:ea typeface="Calibri"/>
                <a:cs typeface="Times New Roman"/>
              </a:rPr>
              <a:t>TRANSPORT</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609600" y="1143000"/>
            <a:ext cx="8077200" cy="6477000"/>
          </a:xfrm>
        </p:spPr>
        <p:txBody>
          <a:bodyPr>
            <a:noAutofit/>
          </a:bodyPr>
          <a:lstStyle/>
          <a:p>
            <a:pPr indent="-342900" algn="just">
              <a:spcBef>
                <a:spcPts val="0"/>
              </a:spcBef>
            </a:pPr>
            <a:r>
              <a:rPr lang="en-US" sz="2000" dirty="0" smtClean="0">
                <a:solidFill>
                  <a:schemeClr val="tx1"/>
                </a:solidFill>
                <a:effectLst/>
                <a:latin typeface="Times New Roman"/>
                <a:ea typeface="Calibri"/>
                <a:cs typeface="Times New Roman"/>
              </a:rPr>
              <a:t>Referral transport for JSSK is to be budgeted under A.1.7.5 for pregnant women and A.2.10 for neonates under RCH Flexible. </a:t>
            </a:r>
          </a:p>
          <a:p>
            <a:pPr indent="-342900" algn="just">
              <a:spcBef>
                <a:spcPts val="0"/>
              </a:spcBef>
            </a:pPr>
            <a:r>
              <a:rPr lang="en-US" sz="2000" dirty="0" smtClean="0">
                <a:solidFill>
                  <a:schemeClr val="tx1"/>
                </a:solidFill>
                <a:effectLst/>
                <a:latin typeface="Times New Roman"/>
                <a:ea typeface="Calibri"/>
                <a:cs typeface="Times New Roman"/>
              </a:rPr>
              <a:t>All other ambulances/ EMRI services to be budgeted under B. 12 – Referral Transport under Mission Flexible Pool. </a:t>
            </a:r>
            <a:endParaRPr lang="en-US" sz="2000" dirty="0" smtClean="0">
              <a:solidFill>
                <a:schemeClr val="tx1"/>
              </a:solidFill>
              <a:ea typeface="Calibri"/>
              <a:cs typeface="Times New Roman"/>
            </a:endParaRPr>
          </a:p>
          <a:p>
            <a:pPr indent="-342900" algn="just">
              <a:spcBef>
                <a:spcPts val="0"/>
              </a:spcBef>
            </a:pPr>
            <a:r>
              <a:rPr lang="en-US" sz="2000" dirty="0" smtClean="0">
                <a:solidFill>
                  <a:schemeClr val="tx1"/>
                </a:solidFill>
                <a:effectLst/>
                <a:latin typeface="Times New Roman"/>
                <a:ea typeface="Calibri"/>
                <a:cs typeface="Times New Roman"/>
              </a:rPr>
              <a:t>There should be a clear distinction between the budgeting for 108 &amp; 102 ambulances. </a:t>
            </a:r>
          </a:p>
          <a:p>
            <a:pPr indent="-342900" algn="just">
              <a:spcBef>
                <a:spcPts val="0"/>
              </a:spcBef>
            </a:pPr>
            <a:r>
              <a:rPr lang="en-US" sz="2000" dirty="0" smtClean="0">
                <a:solidFill>
                  <a:schemeClr val="tx1"/>
                </a:solidFill>
                <a:effectLst/>
                <a:latin typeface="Times New Roman"/>
                <a:ea typeface="Calibri"/>
                <a:cs typeface="Times New Roman"/>
              </a:rPr>
              <a:t>States to specify the </a:t>
            </a:r>
          </a:p>
          <a:p>
            <a:pPr lvl="1" indent="-342900" algn="just">
              <a:spcBef>
                <a:spcPts val="0"/>
              </a:spcBef>
            </a:pPr>
            <a:r>
              <a:rPr lang="en-US" sz="1800" dirty="0" smtClean="0">
                <a:solidFill>
                  <a:schemeClr val="tx1"/>
                </a:solidFill>
                <a:effectLst/>
                <a:latin typeface="Times New Roman"/>
                <a:ea typeface="Calibri"/>
                <a:cs typeface="Times New Roman"/>
              </a:rPr>
              <a:t>type of ambulance </a:t>
            </a:r>
            <a:r>
              <a:rPr lang="en-US" sz="1800" dirty="0" err="1" smtClean="0">
                <a:solidFill>
                  <a:schemeClr val="tx1"/>
                </a:solidFill>
                <a:effectLst/>
                <a:latin typeface="Times New Roman"/>
                <a:ea typeface="Calibri"/>
                <a:cs typeface="Times New Roman"/>
              </a:rPr>
              <a:t>i.e</a:t>
            </a:r>
            <a:r>
              <a:rPr lang="en-US" sz="1800" dirty="0" smtClean="0">
                <a:solidFill>
                  <a:schemeClr val="tx1"/>
                </a:solidFill>
                <a:effectLst/>
                <a:latin typeface="Times New Roman"/>
                <a:ea typeface="Calibri"/>
                <a:cs typeface="Times New Roman"/>
              </a:rPr>
              <a:t> ALS/ BLS,</a:t>
            </a:r>
          </a:p>
          <a:p>
            <a:pPr lvl="1" indent="-342900" algn="just">
              <a:spcBef>
                <a:spcPts val="0"/>
              </a:spcBef>
            </a:pPr>
            <a:r>
              <a:rPr lang="en-US" sz="1800" dirty="0" smtClean="0">
                <a:solidFill>
                  <a:schemeClr val="tx1"/>
                </a:solidFill>
                <a:effectLst/>
                <a:latin typeface="Times New Roman"/>
                <a:ea typeface="Calibri"/>
                <a:cs typeface="Times New Roman"/>
              </a:rPr>
              <a:t>the helpline number i.e. 102/ 108 etc.</a:t>
            </a:r>
          </a:p>
          <a:p>
            <a:pPr lvl="1" indent="-342900" algn="just">
              <a:spcBef>
                <a:spcPts val="0"/>
              </a:spcBef>
            </a:pPr>
            <a:r>
              <a:rPr lang="en-US" sz="1800" dirty="0" smtClean="0">
                <a:solidFill>
                  <a:schemeClr val="tx1"/>
                </a:solidFill>
                <a:effectLst/>
                <a:latin typeface="Times New Roman"/>
                <a:ea typeface="Calibri"/>
                <a:cs typeface="Times New Roman"/>
              </a:rPr>
              <a:t>Capital costs and operational costs  including per trip operational costs</a:t>
            </a:r>
          </a:p>
          <a:p>
            <a:pPr indent="-342900" algn="just">
              <a:spcBef>
                <a:spcPts val="0"/>
              </a:spcBef>
            </a:pPr>
            <a:r>
              <a:rPr lang="en-US" sz="2000" dirty="0" smtClean="0">
                <a:solidFill>
                  <a:schemeClr val="tx1"/>
                </a:solidFill>
                <a:latin typeface="Times New Roman"/>
                <a:ea typeface="Calibri"/>
                <a:cs typeface="Times New Roman"/>
              </a:rPr>
              <a:t>Capital cost and operational cost of Call center to be budget under B.12</a:t>
            </a:r>
            <a:endParaRPr lang="en-US" sz="2000" dirty="0" smtClean="0">
              <a:solidFill>
                <a:schemeClr val="tx1"/>
              </a:solidFill>
              <a:effectLst/>
              <a:latin typeface="Times New Roman"/>
              <a:ea typeface="Calibri"/>
              <a:cs typeface="Times New Roman"/>
            </a:endParaRPr>
          </a:p>
          <a:p>
            <a:pPr indent="-342900" algn="just">
              <a:spcBef>
                <a:spcPts val="0"/>
              </a:spcBef>
            </a:pPr>
            <a:r>
              <a:rPr lang="en-US" sz="2000" dirty="0" smtClean="0">
                <a:solidFill>
                  <a:schemeClr val="tx1"/>
                </a:solidFill>
                <a:effectLst/>
                <a:latin typeface="Times New Roman"/>
                <a:ea typeface="Calibri"/>
                <a:cs typeface="Times New Roman"/>
              </a:rPr>
              <a:t>EMRI budget to clearly outline: </a:t>
            </a:r>
          </a:p>
          <a:p>
            <a:pPr lvl="1" indent="-342900" algn="just">
              <a:spcBef>
                <a:spcPts val="0"/>
              </a:spcBef>
            </a:pPr>
            <a:r>
              <a:rPr lang="en-US" sz="1800" dirty="0" smtClean="0">
                <a:solidFill>
                  <a:schemeClr val="tx1"/>
                </a:solidFill>
                <a:effectLst/>
                <a:latin typeface="Times New Roman"/>
                <a:ea typeface="Calibri"/>
                <a:cs typeface="Times New Roman"/>
              </a:rPr>
              <a:t>the number of years the EMRI has been operational </a:t>
            </a:r>
          </a:p>
          <a:p>
            <a:pPr lvl="1" indent="-342900" algn="just">
              <a:spcBef>
                <a:spcPts val="0"/>
              </a:spcBef>
            </a:pPr>
            <a:r>
              <a:rPr lang="en-US" sz="1800" dirty="0" smtClean="0">
                <a:solidFill>
                  <a:schemeClr val="tx1"/>
                </a:solidFill>
                <a:effectLst/>
                <a:latin typeface="Times New Roman"/>
                <a:ea typeface="Calibri"/>
                <a:cs typeface="Times New Roman"/>
              </a:rPr>
              <a:t>percentage of operational costs given under NRHM in the previous years. If States are in the third year of implementation of EMRI or beyond, they may budget at the rate of 20 % of the operational cost.</a:t>
            </a:r>
            <a:endParaRPr lang="en-US" sz="1800" dirty="0">
              <a:solidFill>
                <a:schemeClr val="tx1"/>
              </a:solidFill>
            </a:endParaRPr>
          </a:p>
        </p:txBody>
      </p:sp>
    </p:spTree>
    <p:extLst>
      <p:ext uri="{BB962C8B-B14F-4D97-AF65-F5344CB8AC3E}">
        <p14:creationId xmlns:p14="http://schemas.microsoft.com/office/powerpoint/2010/main" xmlns="" val="2982883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024744" cy="1143000"/>
          </a:xfrm>
        </p:spPr>
        <p:txBody>
          <a:bodyPr/>
          <a:lstStyle/>
          <a:p>
            <a:r>
              <a:rPr lang="en-US" b="1" dirty="0" smtClean="0">
                <a:solidFill>
                  <a:schemeClr val="tx1"/>
                </a:solidFill>
                <a:latin typeface="Cambria" pitchFamily="18" charset="0"/>
              </a:rPr>
              <a:t>MOBILE MEDICAL UNITS</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381000" y="1752600"/>
            <a:ext cx="7490908" cy="4343400"/>
          </a:xfrm>
        </p:spPr>
        <p:txBody>
          <a:bodyPr>
            <a:normAutofit/>
          </a:bodyPr>
          <a:lstStyle/>
          <a:p>
            <a:pPr algn="just"/>
            <a:r>
              <a:rPr lang="en-US" dirty="0" smtClean="0">
                <a:solidFill>
                  <a:schemeClr val="tx1"/>
                </a:solidFill>
                <a:latin typeface="Cambria" pitchFamily="18" charset="0"/>
                <a:ea typeface="Calibri"/>
                <a:cs typeface="Times New Roman"/>
              </a:rPr>
              <a:t>Details </a:t>
            </a:r>
            <a:r>
              <a:rPr lang="en-US" dirty="0">
                <a:solidFill>
                  <a:schemeClr val="tx1"/>
                </a:solidFill>
                <a:latin typeface="Cambria" pitchFamily="18" charset="0"/>
                <a:ea typeface="Calibri"/>
                <a:cs typeface="Times New Roman"/>
              </a:rPr>
              <a:t>of the existing MMUs as well as newly proposed </a:t>
            </a:r>
            <a:r>
              <a:rPr lang="en-US" dirty="0" smtClean="0">
                <a:solidFill>
                  <a:schemeClr val="tx1"/>
                </a:solidFill>
                <a:latin typeface="Cambria" pitchFamily="18" charset="0"/>
                <a:ea typeface="Calibri"/>
                <a:cs typeface="Times New Roman"/>
              </a:rPr>
              <a:t>MMUs</a:t>
            </a:r>
          </a:p>
          <a:p>
            <a:pPr algn="just"/>
            <a:r>
              <a:rPr lang="en-US" dirty="0" smtClean="0">
                <a:solidFill>
                  <a:schemeClr val="tx1"/>
                </a:solidFill>
                <a:latin typeface="Cambria" pitchFamily="18" charset="0"/>
                <a:ea typeface="Calibri"/>
                <a:cs typeface="Times New Roman"/>
              </a:rPr>
              <a:t>Names of districts </a:t>
            </a:r>
            <a:r>
              <a:rPr lang="en-US" dirty="0">
                <a:solidFill>
                  <a:schemeClr val="tx1"/>
                </a:solidFill>
                <a:latin typeface="Cambria" pitchFamily="18" charset="0"/>
                <a:ea typeface="Calibri"/>
                <a:cs typeface="Times New Roman"/>
              </a:rPr>
              <a:t>where these MMUs are to be stationed </a:t>
            </a:r>
            <a:r>
              <a:rPr lang="en-US" dirty="0" smtClean="0">
                <a:solidFill>
                  <a:schemeClr val="tx1"/>
                </a:solidFill>
                <a:latin typeface="Cambria" pitchFamily="18" charset="0"/>
                <a:ea typeface="Calibri"/>
                <a:cs typeface="Times New Roman"/>
              </a:rPr>
              <a:t>needs to </a:t>
            </a:r>
            <a:r>
              <a:rPr lang="en-US" dirty="0">
                <a:solidFill>
                  <a:schemeClr val="tx1"/>
                </a:solidFill>
                <a:latin typeface="Cambria" pitchFamily="18" charset="0"/>
                <a:ea typeface="Calibri"/>
                <a:cs typeface="Times New Roman"/>
              </a:rPr>
              <a:t>be </a:t>
            </a:r>
            <a:r>
              <a:rPr lang="en-US" dirty="0" smtClean="0">
                <a:solidFill>
                  <a:schemeClr val="tx1"/>
                </a:solidFill>
                <a:latin typeface="Cambria" pitchFamily="18" charset="0"/>
                <a:ea typeface="Calibri"/>
                <a:cs typeface="Times New Roman"/>
              </a:rPr>
              <a:t>specified </a:t>
            </a:r>
          </a:p>
          <a:p>
            <a:pPr algn="just"/>
            <a:r>
              <a:rPr lang="en-US" dirty="0" smtClean="0">
                <a:solidFill>
                  <a:schemeClr val="tx1"/>
                </a:solidFill>
                <a:latin typeface="Cambria" pitchFamily="18" charset="0"/>
                <a:ea typeface="Calibri"/>
                <a:cs typeface="Times New Roman"/>
              </a:rPr>
              <a:t>State to  </a:t>
            </a:r>
            <a:r>
              <a:rPr lang="en-US" dirty="0">
                <a:solidFill>
                  <a:schemeClr val="tx1"/>
                </a:solidFill>
                <a:latin typeface="Cambria" pitchFamily="18" charset="0"/>
                <a:ea typeface="Calibri"/>
                <a:cs typeface="Times New Roman"/>
              </a:rPr>
              <a:t>provide the details of </a:t>
            </a:r>
            <a:endParaRPr lang="en-US" dirty="0" smtClean="0">
              <a:solidFill>
                <a:schemeClr val="tx1"/>
              </a:solidFill>
              <a:latin typeface="Cambria" pitchFamily="18" charset="0"/>
              <a:ea typeface="Calibri"/>
              <a:cs typeface="Times New Roman"/>
            </a:endParaRPr>
          </a:p>
          <a:p>
            <a:pPr lvl="1" algn="just"/>
            <a:r>
              <a:rPr lang="en-US" dirty="0" smtClean="0">
                <a:solidFill>
                  <a:schemeClr val="tx1"/>
                </a:solidFill>
                <a:latin typeface="Cambria" pitchFamily="18" charset="0"/>
                <a:ea typeface="Calibri"/>
                <a:cs typeface="Times New Roman"/>
              </a:rPr>
              <a:t>the monthly patient load</a:t>
            </a:r>
          </a:p>
          <a:p>
            <a:pPr lvl="1" algn="just"/>
            <a:r>
              <a:rPr lang="en-US" dirty="0" smtClean="0">
                <a:solidFill>
                  <a:schemeClr val="tx1"/>
                </a:solidFill>
                <a:latin typeface="Cambria" pitchFamily="18" charset="0"/>
                <a:ea typeface="Calibri"/>
                <a:cs typeface="Times New Roman"/>
              </a:rPr>
              <a:t>along with the average cost per month</a:t>
            </a:r>
          </a:p>
          <a:p>
            <a:pPr lvl="1" algn="just"/>
            <a:r>
              <a:rPr lang="en-US" dirty="0" smtClean="0">
                <a:solidFill>
                  <a:schemeClr val="tx1"/>
                </a:solidFill>
                <a:latin typeface="Cambria" pitchFamily="18" charset="0"/>
                <a:ea typeface="Calibri"/>
                <a:cs typeface="Times New Roman"/>
              </a:rPr>
              <a:t>the number of days the MMU is operational per month,</a:t>
            </a:r>
          </a:p>
          <a:p>
            <a:pPr lvl="1" algn="just"/>
            <a:r>
              <a:rPr lang="en-US" dirty="0" smtClean="0">
                <a:solidFill>
                  <a:schemeClr val="tx1"/>
                </a:solidFill>
                <a:latin typeface="Cambria" pitchFamily="18" charset="0"/>
                <a:ea typeface="Calibri"/>
                <a:cs typeface="Times New Roman"/>
              </a:rPr>
              <a:t>detailed </a:t>
            </a:r>
            <a:r>
              <a:rPr lang="en-US" dirty="0">
                <a:solidFill>
                  <a:schemeClr val="tx1"/>
                </a:solidFill>
                <a:latin typeface="Cambria" pitchFamily="18" charset="0"/>
                <a:ea typeface="Calibri"/>
                <a:cs typeface="Times New Roman"/>
              </a:rPr>
              <a:t>breakup of the operational cost. </a:t>
            </a:r>
            <a:endParaRPr lang="en-US" dirty="0" smtClean="0">
              <a:solidFill>
                <a:schemeClr val="tx1"/>
              </a:solidFill>
              <a:latin typeface="Cambria" pitchFamily="18" charset="0"/>
              <a:ea typeface="Calibri"/>
              <a:cs typeface="Times New Roman"/>
            </a:endParaRPr>
          </a:p>
          <a:p>
            <a:pPr algn="just"/>
            <a:endParaRPr lang="en-US" dirty="0"/>
          </a:p>
        </p:txBody>
      </p:sp>
    </p:spTree>
    <p:extLst>
      <p:ext uri="{BB962C8B-B14F-4D97-AF65-F5344CB8AC3E}">
        <p14:creationId xmlns:p14="http://schemas.microsoft.com/office/powerpoint/2010/main" xmlns="" val="925967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382434" cy="762000"/>
          </a:xfrm>
        </p:spPr>
        <p:txBody>
          <a:bodyPr>
            <a:normAutofit/>
          </a:bodyPr>
          <a:lstStyle/>
          <a:p>
            <a:r>
              <a:rPr lang="en-US" b="1" dirty="0" smtClean="0">
                <a:solidFill>
                  <a:schemeClr val="tx1"/>
                </a:solidFill>
                <a:latin typeface="Cambria" pitchFamily="18" charset="0"/>
                <a:ea typeface="Calibri"/>
                <a:cs typeface="Times New Roman"/>
              </a:rPr>
              <a:t>ASHA</a:t>
            </a:r>
            <a:endParaRPr lang="en-US" dirty="0">
              <a:solidFill>
                <a:schemeClr val="tx1"/>
              </a:solidFill>
              <a:latin typeface="Cambria" pitchFamily="18" charset="0"/>
            </a:endParaRPr>
          </a:p>
        </p:txBody>
      </p:sp>
      <p:sp>
        <p:nvSpPr>
          <p:cNvPr id="3" name="Content Placeholder 2"/>
          <p:cNvSpPr>
            <a:spLocks noGrp="1"/>
          </p:cNvSpPr>
          <p:nvPr>
            <p:ph idx="1"/>
          </p:nvPr>
        </p:nvSpPr>
        <p:spPr>
          <a:xfrm>
            <a:off x="685800" y="1447800"/>
            <a:ext cx="5867400" cy="5410200"/>
          </a:xfrm>
        </p:spPr>
        <p:txBody>
          <a:bodyPr>
            <a:noAutofit/>
          </a:bodyPr>
          <a:lstStyle/>
          <a:p>
            <a:pPr marL="0" marR="0" indent="0">
              <a:spcBef>
                <a:spcPts val="0"/>
              </a:spcBef>
              <a:spcAft>
                <a:spcPts val="0"/>
              </a:spcAft>
              <a:buNone/>
            </a:pPr>
            <a:r>
              <a:rPr lang="en-US" sz="2000" dirty="0" smtClean="0">
                <a:solidFill>
                  <a:schemeClr val="tx1"/>
                </a:solidFill>
                <a:effectLst/>
                <a:latin typeface="Cambria" pitchFamily="18" charset="0"/>
                <a:ea typeface="Calibri"/>
                <a:cs typeface="Times New Roman"/>
              </a:rPr>
              <a:t> </a:t>
            </a:r>
            <a:r>
              <a:rPr lang="en-US" b="1" dirty="0" smtClean="0">
                <a:solidFill>
                  <a:schemeClr val="tx1"/>
                </a:solidFill>
                <a:effectLst/>
                <a:latin typeface="Cambria" pitchFamily="18" charset="0"/>
                <a:ea typeface="Calibri"/>
                <a:cs typeface="Times New Roman"/>
              </a:rPr>
              <a:t>ASHA Incentives:</a:t>
            </a:r>
          </a:p>
          <a:p>
            <a:pPr indent="-342900" algn="just">
              <a:spcBef>
                <a:spcPts val="0"/>
              </a:spcBef>
            </a:pPr>
            <a:r>
              <a:rPr lang="en-US" dirty="0" smtClean="0">
                <a:solidFill>
                  <a:schemeClr val="tx1"/>
                </a:solidFill>
                <a:effectLst/>
                <a:latin typeface="Cambria" pitchFamily="18" charset="0"/>
                <a:ea typeface="Calibri"/>
                <a:cs typeface="Times New Roman"/>
              </a:rPr>
              <a:t>ASHA incentives for JSY to be budgeted under A.1.4.4 (JSY head) in RCH Flexible Pool. </a:t>
            </a:r>
          </a:p>
          <a:p>
            <a:pPr indent="-342900" algn="just">
              <a:spcBef>
                <a:spcPts val="0"/>
              </a:spcBef>
            </a:pPr>
            <a:r>
              <a:rPr lang="en-US" dirty="0" smtClean="0">
                <a:solidFill>
                  <a:schemeClr val="tx1"/>
                </a:solidFill>
                <a:effectLst/>
                <a:latin typeface="Cambria" pitchFamily="18" charset="0"/>
                <a:ea typeface="Calibri"/>
                <a:cs typeface="Times New Roman"/>
              </a:rPr>
              <a:t>All other ASHA incentives to be budged under B.1.1.3 – ASHA head under Mission Flexible Pool</a:t>
            </a:r>
          </a:p>
          <a:p>
            <a:pPr marL="0" indent="0" algn="just">
              <a:spcBef>
                <a:spcPts val="0"/>
              </a:spcBef>
              <a:buNone/>
            </a:pPr>
            <a:endParaRPr lang="en-US" dirty="0" smtClean="0">
              <a:solidFill>
                <a:schemeClr val="tx1"/>
              </a:solidFill>
              <a:latin typeface="Cambria" pitchFamily="18" charset="0"/>
              <a:ea typeface="Calibri"/>
              <a:cs typeface="Times New Roman"/>
            </a:endParaRPr>
          </a:p>
          <a:p>
            <a:pPr marL="0" indent="0" algn="just">
              <a:spcBef>
                <a:spcPts val="0"/>
              </a:spcBef>
              <a:buNone/>
            </a:pPr>
            <a:r>
              <a:rPr lang="en-US" b="1" dirty="0" smtClean="0">
                <a:solidFill>
                  <a:schemeClr val="tx1"/>
                </a:solidFill>
                <a:latin typeface="Cambria" pitchFamily="18" charset="0"/>
                <a:ea typeface="Calibri"/>
                <a:cs typeface="Times New Roman"/>
              </a:rPr>
              <a:t>ASHA </a:t>
            </a:r>
            <a:r>
              <a:rPr lang="en-US" b="1" dirty="0">
                <a:solidFill>
                  <a:schemeClr val="tx1"/>
                </a:solidFill>
                <a:latin typeface="Cambria" pitchFamily="18" charset="0"/>
                <a:ea typeface="Calibri"/>
                <a:cs typeface="Times New Roman"/>
              </a:rPr>
              <a:t>Drug Kits</a:t>
            </a:r>
          </a:p>
          <a:p>
            <a:pPr indent="-342900" algn="just">
              <a:spcBef>
                <a:spcPts val="0"/>
              </a:spcBef>
            </a:pPr>
            <a:r>
              <a:rPr lang="en-US" dirty="0" smtClean="0">
                <a:solidFill>
                  <a:schemeClr val="tx1"/>
                </a:solidFill>
                <a:latin typeface="Cambria" pitchFamily="18" charset="0"/>
                <a:ea typeface="Calibri"/>
                <a:cs typeface="Times New Roman"/>
              </a:rPr>
              <a:t>Drug Kits for ASHAs to be budgeted under B.1.1.2 under ASHA head &amp; not under the head of procurement</a:t>
            </a:r>
            <a:endParaRPr lang="en-US" dirty="0">
              <a:solidFill>
                <a:schemeClr val="tx1"/>
              </a:solidFill>
              <a:latin typeface="Cambria" pitchFamily="18" charset="0"/>
              <a:ea typeface="Calibri"/>
              <a:cs typeface="Times New Roman"/>
            </a:endParaRPr>
          </a:p>
        </p:txBody>
      </p:sp>
      <p:pic>
        <p:nvPicPr>
          <p:cNvPr id="9218" name="Picture 2" descr="http://www.mohfw.nic.in/NRHM/Images/worker.gif"/>
          <p:cNvPicPr>
            <a:picLocks noChangeAspect="1" noChangeArrowheads="1"/>
          </p:cNvPicPr>
          <p:nvPr/>
        </p:nvPicPr>
        <p:blipFill>
          <a:blip r:embed="rId2" cstate="print"/>
          <a:srcRect/>
          <a:stretch>
            <a:fillRect/>
          </a:stretch>
        </p:blipFill>
        <p:spPr bwMode="auto">
          <a:xfrm>
            <a:off x="6553200" y="1600200"/>
            <a:ext cx="2009775" cy="426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704243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38510" cy="1143000"/>
          </a:xfrm>
        </p:spPr>
        <p:txBody>
          <a:bodyPr>
            <a:normAutofit fontScale="90000"/>
          </a:bodyPr>
          <a:lstStyle/>
          <a:p>
            <a:r>
              <a:rPr lang="en-US" b="1" dirty="0" smtClean="0">
                <a:solidFill>
                  <a:schemeClr val="tx1"/>
                </a:solidFill>
                <a:latin typeface="Cambria" pitchFamily="18" charset="0"/>
              </a:rPr>
              <a:t>NEW INITIATIVES &amp; INNOVATIONS</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1043492" y="1828800"/>
            <a:ext cx="7186108" cy="4648200"/>
          </a:xfrm>
        </p:spPr>
        <p:txBody>
          <a:bodyPr>
            <a:normAutofit/>
          </a:bodyPr>
          <a:lstStyle/>
          <a:p>
            <a:pPr marL="0" indent="0">
              <a:lnSpc>
                <a:spcPct val="120000"/>
              </a:lnSpc>
              <a:spcBef>
                <a:spcPts val="0"/>
              </a:spcBef>
              <a:buNone/>
            </a:pPr>
            <a:r>
              <a:rPr lang="en-US" b="1" dirty="0">
                <a:solidFill>
                  <a:schemeClr val="tx1"/>
                </a:solidFill>
                <a:latin typeface="Cambria" pitchFamily="18" charset="0"/>
                <a:ea typeface="Calibri"/>
                <a:cs typeface="Times New Roman"/>
              </a:rPr>
              <a:t>New Initiatives</a:t>
            </a:r>
          </a:p>
          <a:p>
            <a:pPr lvl="0" algn="just">
              <a:lnSpc>
                <a:spcPct val="120000"/>
              </a:lnSpc>
              <a:spcBef>
                <a:spcPts val="0"/>
              </a:spcBef>
              <a:buFont typeface="Symbol"/>
              <a:buChar char=""/>
            </a:pPr>
            <a:r>
              <a:rPr lang="en-US" dirty="0">
                <a:solidFill>
                  <a:schemeClr val="tx1"/>
                </a:solidFill>
                <a:latin typeface="Cambria" pitchFamily="18" charset="0"/>
                <a:ea typeface="Calibri"/>
                <a:cs typeface="Times New Roman"/>
              </a:rPr>
              <a:t>All initiatives that are being introduced for the first time in the current year are to be included under the head of New initiatives- B.18. Moreover, budget for district specific </a:t>
            </a:r>
            <a:r>
              <a:rPr lang="en-US" dirty="0" smtClean="0">
                <a:solidFill>
                  <a:schemeClr val="tx1"/>
                </a:solidFill>
                <a:latin typeface="Cambria" pitchFamily="18" charset="0"/>
                <a:ea typeface="Calibri"/>
                <a:cs typeface="Times New Roman"/>
              </a:rPr>
              <a:t>initiatives </a:t>
            </a:r>
            <a:r>
              <a:rPr lang="en-US" dirty="0">
                <a:solidFill>
                  <a:schemeClr val="tx1"/>
                </a:solidFill>
                <a:latin typeface="Cambria" pitchFamily="18" charset="0"/>
                <a:ea typeface="Calibri"/>
                <a:cs typeface="Times New Roman"/>
              </a:rPr>
              <a:t>is to be included under this </a:t>
            </a:r>
            <a:r>
              <a:rPr lang="en-US" dirty="0" smtClean="0">
                <a:solidFill>
                  <a:schemeClr val="tx1"/>
                </a:solidFill>
                <a:latin typeface="Cambria" pitchFamily="18" charset="0"/>
                <a:ea typeface="Calibri"/>
                <a:cs typeface="Times New Roman"/>
              </a:rPr>
              <a:t>head </a:t>
            </a:r>
            <a:endParaRPr lang="en-US" dirty="0">
              <a:solidFill>
                <a:schemeClr val="tx1"/>
              </a:solidFill>
              <a:latin typeface="Cambria" pitchFamily="18" charset="0"/>
              <a:ea typeface="Calibri"/>
              <a:cs typeface="Times New Roman"/>
            </a:endParaRPr>
          </a:p>
          <a:p>
            <a:pPr marL="68580" lvl="0" indent="0" algn="just">
              <a:lnSpc>
                <a:spcPct val="120000"/>
              </a:lnSpc>
              <a:spcBef>
                <a:spcPts val="0"/>
              </a:spcBef>
              <a:buNone/>
            </a:pPr>
            <a:r>
              <a:rPr lang="en-US" b="1" dirty="0">
                <a:solidFill>
                  <a:schemeClr val="tx1"/>
                </a:solidFill>
                <a:latin typeface="Cambria" pitchFamily="18" charset="0"/>
                <a:ea typeface="Calibri"/>
                <a:cs typeface="Times New Roman"/>
              </a:rPr>
              <a:t>Innovations</a:t>
            </a:r>
          </a:p>
          <a:p>
            <a:pPr lvl="0" algn="just">
              <a:lnSpc>
                <a:spcPct val="120000"/>
              </a:lnSpc>
              <a:spcBef>
                <a:spcPts val="0"/>
              </a:spcBef>
              <a:buFont typeface="Symbol"/>
              <a:buChar char=""/>
            </a:pPr>
            <a:r>
              <a:rPr lang="en-US" dirty="0">
                <a:solidFill>
                  <a:schemeClr val="tx1"/>
                </a:solidFill>
                <a:latin typeface="Cambria" pitchFamily="18" charset="0"/>
                <a:ea typeface="Calibri"/>
                <a:cs typeface="Times New Roman"/>
              </a:rPr>
              <a:t>Initiatives continuing from last year or previous years are to be included under </a:t>
            </a:r>
            <a:r>
              <a:rPr lang="en-US" dirty="0" smtClean="0">
                <a:solidFill>
                  <a:schemeClr val="tx1"/>
                </a:solidFill>
                <a:latin typeface="Cambria" pitchFamily="18" charset="0"/>
                <a:ea typeface="Calibri"/>
                <a:cs typeface="Times New Roman"/>
              </a:rPr>
              <a:t>innovations (FMR B.14).</a:t>
            </a:r>
            <a:r>
              <a:rPr lang="en-US" sz="2000" dirty="0">
                <a:latin typeface="Times New Roman"/>
                <a:ea typeface="Calibri"/>
                <a:cs typeface="Times New Roman"/>
              </a:rPr>
              <a:t> </a:t>
            </a:r>
            <a:endParaRPr lang="en-US" sz="2000" dirty="0">
              <a:ea typeface="Calibri"/>
              <a:cs typeface="Times New Roman"/>
            </a:endParaRPr>
          </a:p>
          <a:p>
            <a:endParaRPr lang="en-US" dirty="0"/>
          </a:p>
        </p:txBody>
      </p:sp>
    </p:spTree>
    <p:extLst>
      <p:ext uri="{BB962C8B-B14F-4D97-AF65-F5344CB8AC3E}">
        <p14:creationId xmlns:p14="http://schemas.microsoft.com/office/powerpoint/2010/main" xmlns="" val="3115530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24744" cy="838200"/>
          </a:xfrm>
        </p:spPr>
        <p:txBody>
          <a:bodyPr/>
          <a:lstStyle/>
          <a:p>
            <a:r>
              <a:rPr lang="en-US" b="1" dirty="0" smtClean="0">
                <a:solidFill>
                  <a:schemeClr val="tx1"/>
                </a:solidFill>
              </a:rPr>
              <a:t>PROCUREMENT</a:t>
            </a:r>
            <a:endParaRPr lang="en-US" b="1" dirty="0">
              <a:solidFill>
                <a:schemeClr val="tx1"/>
              </a:solidFill>
            </a:endParaRPr>
          </a:p>
        </p:txBody>
      </p:sp>
      <p:sp>
        <p:nvSpPr>
          <p:cNvPr id="3" name="Content Placeholder 2"/>
          <p:cNvSpPr>
            <a:spLocks noGrp="1"/>
          </p:cNvSpPr>
          <p:nvPr>
            <p:ph idx="1"/>
          </p:nvPr>
        </p:nvSpPr>
        <p:spPr>
          <a:xfrm>
            <a:off x="609600" y="1676400"/>
            <a:ext cx="4800600" cy="4953000"/>
          </a:xfrm>
        </p:spPr>
        <p:txBody>
          <a:bodyPr>
            <a:normAutofit/>
          </a:bodyPr>
          <a:lstStyle/>
          <a:p>
            <a:pPr lvl="0" algn="just">
              <a:spcBef>
                <a:spcPts val="0"/>
              </a:spcBef>
              <a:buFont typeface="Wingdings" pitchFamily="2" charset="2"/>
              <a:buChar char="Ø"/>
            </a:pPr>
            <a:r>
              <a:rPr lang="en-IN" dirty="0" smtClean="0">
                <a:solidFill>
                  <a:schemeClr val="tx1"/>
                </a:solidFill>
                <a:latin typeface="Cambria" pitchFamily="18" charset="0"/>
                <a:ea typeface="Calibri"/>
                <a:cs typeface="Times New Roman"/>
              </a:rPr>
              <a:t>States </a:t>
            </a:r>
            <a:r>
              <a:rPr lang="en-IN" dirty="0">
                <a:solidFill>
                  <a:schemeClr val="tx1"/>
                </a:solidFill>
                <a:latin typeface="Cambria" pitchFamily="18" charset="0"/>
                <a:ea typeface="Calibri"/>
                <a:cs typeface="Times New Roman"/>
              </a:rPr>
              <a:t>must submit the EDL </a:t>
            </a:r>
            <a:endParaRPr lang="en-IN" dirty="0" smtClean="0">
              <a:solidFill>
                <a:schemeClr val="tx1"/>
              </a:solidFill>
              <a:latin typeface="Cambria" pitchFamily="18" charset="0"/>
              <a:ea typeface="Calibri"/>
              <a:cs typeface="Times New Roman"/>
            </a:endParaRPr>
          </a:p>
          <a:p>
            <a:pPr lvl="0" algn="just">
              <a:spcBef>
                <a:spcPts val="0"/>
              </a:spcBef>
              <a:buFont typeface="Wingdings" pitchFamily="2" charset="2"/>
              <a:buChar char="Ø"/>
            </a:pPr>
            <a:r>
              <a:rPr lang="en-IN" dirty="0">
                <a:solidFill>
                  <a:schemeClr val="tx1"/>
                </a:solidFill>
                <a:latin typeface="Cambria" pitchFamily="18" charset="0"/>
                <a:ea typeface="Calibri"/>
                <a:cs typeface="Times New Roman"/>
              </a:rPr>
              <a:t>I</a:t>
            </a:r>
            <a:r>
              <a:rPr lang="en-IN" dirty="0" smtClean="0">
                <a:solidFill>
                  <a:schemeClr val="tx1"/>
                </a:solidFill>
                <a:latin typeface="Cambria" pitchFamily="18" charset="0"/>
                <a:ea typeface="Calibri"/>
                <a:cs typeface="Times New Roman"/>
              </a:rPr>
              <a:t>ndicate </a:t>
            </a:r>
            <a:r>
              <a:rPr lang="en-IN" dirty="0">
                <a:solidFill>
                  <a:schemeClr val="tx1"/>
                </a:solidFill>
                <a:latin typeface="Cambria" pitchFamily="18" charset="0"/>
                <a:ea typeface="Calibri"/>
                <a:cs typeface="Times New Roman"/>
              </a:rPr>
              <a:t>whether the facility wise EDLs have been prepared</a:t>
            </a:r>
            <a:endParaRPr lang="en-US" dirty="0">
              <a:solidFill>
                <a:schemeClr val="tx1"/>
              </a:solidFill>
              <a:latin typeface="Cambria" pitchFamily="18" charset="0"/>
              <a:ea typeface="Calibri"/>
              <a:cs typeface="Times New Roman"/>
            </a:endParaRPr>
          </a:p>
          <a:p>
            <a:pPr lvl="0" algn="just">
              <a:spcBef>
                <a:spcPts val="0"/>
              </a:spcBef>
              <a:buFont typeface="Wingdings" pitchFamily="2" charset="2"/>
              <a:buChar char="Ø"/>
            </a:pPr>
            <a:r>
              <a:rPr lang="en-IN" dirty="0">
                <a:solidFill>
                  <a:schemeClr val="tx1"/>
                </a:solidFill>
                <a:latin typeface="Cambria" pitchFamily="18" charset="0"/>
                <a:ea typeface="Calibri"/>
                <a:cs typeface="Times New Roman"/>
              </a:rPr>
              <a:t>Drugs &amp; </a:t>
            </a:r>
            <a:r>
              <a:rPr lang="en-IN" dirty="0" smtClean="0">
                <a:solidFill>
                  <a:schemeClr val="tx1"/>
                </a:solidFill>
                <a:latin typeface="Cambria" pitchFamily="18" charset="0"/>
                <a:ea typeface="Calibri"/>
                <a:cs typeface="Times New Roman"/>
              </a:rPr>
              <a:t>Equipment's </a:t>
            </a:r>
            <a:r>
              <a:rPr lang="en-IN" dirty="0">
                <a:solidFill>
                  <a:schemeClr val="tx1"/>
                </a:solidFill>
                <a:latin typeface="Cambria" pitchFamily="18" charset="0"/>
                <a:ea typeface="Calibri"/>
                <a:cs typeface="Times New Roman"/>
              </a:rPr>
              <a:t>for  MH &amp; CH  (except JSSK), FP, AH, SHP, AYUSH and Urban Health Centres as well as general drugs to be budget under </a:t>
            </a:r>
            <a:r>
              <a:rPr lang="en-IN" dirty="0" smtClean="0">
                <a:solidFill>
                  <a:schemeClr val="tx1"/>
                </a:solidFill>
                <a:latin typeface="Cambria" pitchFamily="18" charset="0"/>
                <a:ea typeface="Calibri"/>
                <a:cs typeface="Times New Roman"/>
              </a:rPr>
              <a:t>B.16.</a:t>
            </a:r>
            <a:endParaRPr lang="en-US" dirty="0" smtClean="0">
              <a:solidFill>
                <a:schemeClr val="tx1"/>
              </a:solidFill>
              <a:latin typeface="Cambria" pitchFamily="18" charset="0"/>
              <a:ea typeface="Calibri"/>
              <a:cs typeface="Times New Roman"/>
            </a:endParaRPr>
          </a:p>
          <a:p>
            <a:pPr lvl="0" algn="just">
              <a:spcBef>
                <a:spcPts val="0"/>
              </a:spcBef>
              <a:buFont typeface="Wingdings" pitchFamily="2" charset="2"/>
              <a:buChar char="Ø"/>
            </a:pPr>
            <a:r>
              <a:rPr lang="en-US" dirty="0" smtClean="0">
                <a:solidFill>
                  <a:schemeClr val="tx1"/>
                </a:solidFill>
                <a:latin typeface="Cambria" pitchFamily="18" charset="0"/>
                <a:ea typeface="Calibri"/>
                <a:cs typeface="Times New Roman"/>
              </a:rPr>
              <a:t>Projections to be based on </a:t>
            </a:r>
            <a:r>
              <a:rPr lang="en-IN" dirty="0" smtClean="0">
                <a:solidFill>
                  <a:schemeClr val="tx1"/>
                </a:solidFill>
                <a:latin typeface="Cambria" pitchFamily="18" charset="0"/>
                <a:ea typeface="Calibri"/>
                <a:cs typeface="Times New Roman"/>
              </a:rPr>
              <a:t>facility </a:t>
            </a:r>
            <a:r>
              <a:rPr lang="en-IN" dirty="0">
                <a:solidFill>
                  <a:schemeClr val="tx1"/>
                </a:solidFill>
                <a:latin typeface="Cambria" pitchFamily="18" charset="0"/>
                <a:ea typeface="Calibri"/>
                <a:cs typeface="Times New Roman"/>
              </a:rPr>
              <a:t>wise gap analysis of </a:t>
            </a:r>
            <a:r>
              <a:rPr lang="en-IN" dirty="0" smtClean="0">
                <a:solidFill>
                  <a:schemeClr val="tx1"/>
                </a:solidFill>
                <a:latin typeface="Cambria" pitchFamily="18" charset="0"/>
                <a:ea typeface="Calibri"/>
                <a:cs typeface="Times New Roman"/>
              </a:rPr>
              <a:t>equipment‘s</a:t>
            </a:r>
            <a:endParaRPr lang="en-US" dirty="0"/>
          </a:p>
        </p:txBody>
      </p:sp>
      <p:pic>
        <p:nvPicPr>
          <p:cNvPr id="6146" name="Picture 2" descr="http://www.pharmaafrica.com/wp-content/uploads/2012/01/medicine_pills.jpg"/>
          <p:cNvPicPr>
            <a:picLocks noChangeAspect="1" noChangeArrowheads="1"/>
          </p:cNvPicPr>
          <p:nvPr/>
        </p:nvPicPr>
        <p:blipFill>
          <a:blip r:embed="rId2" cstate="print"/>
          <a:srcRect/>
          <a:stretch>
            <a:fillRect/>
          </a:stretch>
        </p:blipFill>
        <p:spPr bwMode="auto">
          <a:xfrm>
            <a:off x="5791200" y="1828800"/>
            <a:ext cx="2857500" cy="312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164864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6705600" cy="724936"/>
          </a:xfrm>
        </p:spPr>
        <p:txBody>
          <a:bodyPr/>
          <a:lstStyle/>
          <a:p>
            <a:r>
              <a:rPr lang="en-US" b="1" dirty="0" smtClean="0">
                <a:solidFill>
                  <a:schemeClr val="tx1"/>
                </a:solidFill>
                <a:latin typeface="Cambria" pitchFamily="18" charset="0"/>
                <a:cs typeface="Calibri" pitchFamily="34" charset="0"/>
              </a:rPr>
              <a:t>MISCELLANEOUS</a:t>
            </a:r>
            <a:endParaRPr lang="en-US" b="1" dirty="0">
              <a:solidFill>
                <a:schemeClr val="tx1"/>
              </a:solidFill>
              <a:latin typeface="Cambria" pitchFamily="18" charset="0"/>
              <a:cs typeface="Calibri" pitchFamily="34" charset="0"/>
            </a:endParaRPr>
          </a:p>
        </p:txBody>
      </p:sp>
      <p:sp>
        <p:nvSpPr>
          <p:cNvPr id="3" name="Content Placeholder 2"/>
          <p:cNvSpPr>
            <a:spLocks noGrp="1"/>
          </p:cNvSpPr>
          <p:nvPr>
            <p:ph idx="1"/>
          </p:nvPr>
        </p:nvSpPr>
        <p:spPr>
          <a:xfrm>
            <a:off x="762000" y="1219200"/>
            <a:ext cx="7848600" cy="5334000"/>
          </a:xfrm>
        </p:spPr>
        <p:txBody>
          <a:bodyPr>
            <a:noAutofit/>
          </a:bodyPr>
          <a:lstStyle/>
          <a:p>
            <a:pPr lvl="0" algn="just">
              <a:spcBef>
                <a:spcPts val="0"/>
              </a:spcBef>
              <a:buFont typeface="Symbol"/>
              <a:buChar char=""/>
            </a:pPr>
            <a:r>
              <a:rPr lang="en-US" sz="2800" dirty="0" smtClean="0">
                <a:solidFill>
                  <a:schemeClr val="tx1"/>
                </a:solidFill>
                <a:latin typeface="Cambria" pitchFamily="18" charset="0"/>
                <a:ea typeface="Calibri"/>
                <a:cs typeface="Times New Roman"/>
              </a:rPr>
              <a:t>Grievance </a:t>
            </a:r>
            <a:r>
              <a:rPr lang="en-US" sz="2800" dirty="0" err="1">
                <a:solidFill>
                  <a:schemeClr val="tx1"/>
                </a:solidFill>
                <a:latin typeface="Cambria" pitchFamily="18" charset="0"/>
                <a:ea typeface="Calibri"/>
                <a:cs typeface="Times New Roman"/>
              </a:rPr>
              <a:t>redressal</a:t>
            </a:r>
            <a:r>
              <a:rPr lang="en-US" sz="2800" dirty="0">
                <a:solidFill>
                  <a:schemeClr val="tx1"/>
                </a:solidFill>
                <a:latin typeface="Cambria" pitchFamily="18" charset="0"/>
                <a:ea typeface="Calibri"/>
                <a:cs typeface="Times New Roman"/>
              </a:rPr>
              <a:t> </a:t>
            </a:r>
            <a:r>
              <a:rPr lang="en-US" sz="2800" dirty="0" smtClean="0">
                <a:solidFill>
                  <a:schemeClr val="tx1"/>
                </a:solidFill>
                <a:latin typeface="Cambria" pitchFamily="18" charset="0"/>
                <a:ea typeface="Calibri"/>
                <a:cs typeface="Times New Roman"/>
              </a:rPr>
              <a:t> </a:t>
            </a:r>
            <a:r>
              <a:rPr lang="en-US" sz="2800" dirty="0">
                <a:solidFill>
                  <a:schemeClr val="tx1"/>
                </a:solidFill>
                <a:latin typeface="Cambria" pitchFamily="18" charset="0"/>
                <a:ea typeface="Calibri"/>
                <a:cs typeface="Times New Roman"/>
              </a:rPr>
              <a:t>to be budgeted under the head </a:t>
            </a:r>
            <a:r>
              <a:rPr lang="en-US" sz="2800" dirty="0" smtClean="0">
                <a:solidFill>
                  <a:schemeClr val="tx1"/>
                </a:solidFill>
                <a:latin typeface="Cambria" pitchFamily="18" charset="0"/>
                <a:ea typeface="Calibri"/>
                <a:cs typeface="Times New Roman"/>
              </a:rPr>
              <a:t>Grievance </a:t>
            </a:r>
            <a:r>
              <a:rPr lang="en-US" sz="2800" dirty="0">
                <a:solidFill>
                  <a:schemeClr val="tx1"/>
                </a:solidFill>
                <a:latin typeface="Cambria" pitchFamily="18" charset="0"/>
                <a:ea typeface="Calibri"/>
                <a:cs typeface="Times New Roman"/>
              </a:rPr>
              <a:t>handling system in B.15.2.3</a:t>
            </a:r>
          </a:p>
          <a:p>
            <a:pPr lvl="0" algn="just">
              <a:spcBef>
                <a:spcPts val="0"/>
              </a:spcBef>
              <a:buFont typeface="Symbol"/>
              <a:buChar char=""/>
            </a:pPr>
            <a:r>
              <a:rPr lang="en-US" sz="2800" dirty="0">
                <a:solidFill>
                  <a:schemeClr val="tx1"/>
                </a:solidFill>
                <a:latin typeface="Cambria" pitchFamily="18" charset="0"/>
                <a:ea typeface="Calibri"/>
                <a:cs typeface="Times New Roman"/>
              </a:rPr>
              <a:t>Outsourcing of Diagnostic/ Security / Cleaning/ Other Services are to be included under the head of PPPs/ NGOs – B.13.2 under MFP. </a:t>
            </a:r>
          </a:p>
          <a:p>
            <a:pPr lvl="0" algn="just">
              <a:spcBef>
                <a:spcPts val="0"/>
              </a:spcBef>
              <a:buFont typeface="Symbol"/>
              <a:buChar char=""/>
            </a:pPr>
            <a:r>
              <a:rPr lang="en-US" sz="2800" dirty="0">
                <a:solidFill>
                  <a:schemeClr val="tx1"/>
                </a:solidFill>
                <a:latin typeface="Cambria" pitchFamily="18" charset="0"/>
                <a:ea typeface="Calibri"/>
                <a:cs typeface="Times New Roman"/>
              </a:rPr>
              <a:t>Budget for Quality Assurance Committees to be included under B.15.2 – Quality Assurance</a:t>
            </a:r>
          </a:p>
          <a:p>
            <a:pPr algn="just">
              <a:spcBef>
                <a:spcPts val="0"/>
              </a:spcBef>
              <a:buFont typeface="Symbol"/>
              <a:buChar char=""/>
            </a:pPr>
            <a:r>
              <a:rPr lang="en-US" sz="2800" dirty="0">
                <a:solidFill>
                  <a:schemeClr val="tx1"/>
                </a:solidFill>
                <a:latin typeface="Cambria" pitchFamily="18" charset="0"/>
                <a:ea typeface="Calibri"/>
                <a:cs typeface="Times New Roman"/>
              </a:rPr>
              <a:t>School </a:t>
            </a:r>
            <a:r>
              <a:rPr lang="en-US" sz="2800" dirty="0" smtClean="0">
                <a:solidFill>
                  <a:schemeClr val="tx1"/>
                </a:solidFill>
                <a:latin typeface="Cambria" pitchFamily="18" charset="0"/>
                <a:ea typeface="Calibri"/>
                <a:cs typeface="Times New Roman"/>
              </a:rPr>
              <a:t>Health (FMR A.4.2): </a:t>
            </a:r>
          </a:p>
          <a:p>
            <a:pPr lvl="1" algn="just">
              <a:spcBef>
                <a:spcPts val="0"/>
              </a:spcBef>
              <a:buFont typeface="Symbol"/>
              <a:buChar char=""/>
            </a:pPr>
            <a:r>
              <a:rPr lang="en-US" sz="2400" dirty="0" smtClean="0">
                <a:solidFill>
                  <a:schemeClr val="tx1"/>
                </a:solidFill>
                <a:latin typeface="Cambria" pitchFamily="18" charset="0"/>
                <a:ea typeface="Calibri"/>
                <a:cs typeface="Times New Roman"/>
              </a:rPr>
              <a:t>Specify </a:t>
            </a:r>
            <a:r>
              <a:rPr lang="en-US" sz="2400" dirty="0">
                <a:solidFill>
                  <a:schemeClr val="tx1"/>
                </a:solidFill>
                <a:latin typeface="Cambria" pitchFamily="18" charset="0"/>
                <a:ea typeface="Calibri"/>
                <a:cs typeface="Times New Roman"/>
              </a:rPr>
              <a:t>the implementation mode including the number &amp; composition of school health </a:t>
            </a:r>
            <a:r>
              <a:rPr lang="en-US" sz="2400" dirty="0" smtClean="0">
                <a:solidFill>
                  <a:schemeClr val="tx1"/>
                </a:solidFill>
                <a:latin typeface="Cambria" pitchFamily="18" charset="0"/>
                <a:ea typeface="Calibri"/>
                <a:cs typeface="Times New Roman"/>
              </a:rPr>
              <a:t>teams</a:t>
            </a:r>
          </a:p>
          <a:p>
            <a:pPr lvl="1" algn="just">
              <a:spcBef>
                <a:spcPts val="0"/>
              </a:spcBef>
              <a:buFont typeface="Symbol"/>
              <a:buChar char=""/>
            </a:pPr>
            <a:r>
              <a:rPr lang="en-US" sz="2400" dirty="0" smtClean="0">
                <a:solidFill>
                  <a:schemeClr val="tx1"/>
                </a:solidFill>
                <a:latin typeface="Cambria" pitchFamily="18" charset="0"/>
                <a:ea typeface="Calibri"/>
                <a:cs typeface="Times New Roman"/>
              </a:rPr>
              <a:t>Specify </a:t>
            </a:r>
            <a:r>
              <a:rPr lang="en-US" sz="2400" dirty="0">
                <a:solidFill>
                  <a:schemeClr val="tx1"/>
                </a:solidFill>
                <a:latin typeface="Cambria" pitchFamily="18" charset="0"/>
                <a:ea typeface="Calibri"/>
                <a:cs typeface="Times New Roman"/>
              </a:rPr>
              <a:t>the detailed plan for screening </a:t>
            </a:r>
            <a:r>
              <a:rPr lang="en-US" sz="2400" dirty="0" smtClean="0">
                <a:solidFill>
                  <a:schemeClr val="tx1"/>
                </a:solidFill>
                <a:latin typeface="Cambria" pitchFamily="18" charset="0"/>
                <a:ea typeface="Calibri"/>
                <a:cs typeface="Times New Roman"/>
              </a:rPr>
              <a:t>- mention </a:t>
            </a:r>
            <a:r>
              <a:rPr lang="en-US" sz="2400" dirty="0">
                <a:solidFill>
                  <a:schemeClr val="tx1"/>
                </a:solidFill>
                <a:latin typeface="Cambria" pitchFamily="18" charset="0"/>
                <a:ea typeface="Calibri"/>
                <a:cs typeface="Times New Roman"/>
              </a:rPr>
              <a:t>of the number of times the children will be screened </a:t>
            </a:r>
            <a:endParaRPr lang="en-US" sz="2400" dirty="0" smtClean="0">
              <a:solidFill>
                <a:schemeClr val="tx1"/>
              </a:solidFill>
              <a:latin typeface="Cambria" pitchFamily="18" charset="0"/>
              <a:ea typeface="Calibri"/>
              <a:cs typeface="Times New Roman"/>
            </a:endParaRPr>
          </a:p>
          <a:p>
            <a:pPr lvl="1" algn="just">
              <a:spcBef>
                <a:spcPts val="0"/>
              </a:spcBef>
              <a:buFont typeface="Symbol"/>
              <a:buChar char=""/>
            </a:pPr>
            <a:r>
              <a:rPr lang="en-US" sz="2400" dirty="0">
                <a:solidFill>
                  <a:schemeClr val="tx1"/>
                </a:solidFill>
                <a:latin typeface="Cambria" pitchFamily="18" charset="0"/>
                <a:ea typeface="Calibri"/>
                <a:cs typeface="Times New Roman"/>
              </a:rPr>
              <a:t>A</a:t>
            </a:r>
            <a:r>
              <a:rPr lang="en-US" sz="2400" dirty="0" smtClean="0">
                <a:solidFill>
                  <a:schemeClr val="tx1"/>
                </a:solidFill>
                <a:latin typeface="Cambria" pitchFamily="18" charset="0"/>
                <a:ea typeface="Calibri"/>
                <a:cs typeface="Times New Roman"/>
              </a:rPr>
              <a:t> </a:t>
            </a:r>
            <a:r>
              <a:rPr lang="en-US" sz="2400" dirty="0">
                <a:solidFill>
                  <a:schemeClr val="tx1"/>
                </a:solidFill>
                <a:latin typeface="Cambria" pitchFamily="18" charset="0"/>
                <a:ea typeface="Calibri"/>
                <a:cs typeface="Times New Roman"/>
              </a:rPr>
              <a:t>plan for referral</a:t>
            </a:r>
            <a:endParaRPr lang="en-US" sz="2400" dirty="0">
              <a:solidFill>
                <a:schemeClr val="tx1"/>
              </a:solidFill>
              <a:latin typeface="Cambria" pitchFamily="18" charset="0"/>
            </a:endParaRPr>
          </a:p>
          <a:p>
            <a:pPr lvl="0" algn="just">
              <a:spcBef>
                <a:spcPts val="0"/>
              </a:spcBef>
              <a:spcAft>
                <a:spcPts val="1000"/>
              </a:spcAft>
              <a:buFont typeface="Symbol"/>
              <a:buChar char=""/>
            </a:pPr>
            <a:endParaRPr lang="en-US" dirty="0">
              <a:solidFill>
                <a:schemeClr val="tx1"/>
              </a:solidFill>
              <a:latin typeface="Cambria" pitchFamily="18" charset="0"/>
            </a:endParaRPr>
          </a:p>
        </p:txBody>
      </p:sp>
    </p:spTree>
    <p:extLst>
      <p:ext uri="{BB962C8B-B14F-4D97-AF65-F5344CB8AC3E}">
        <p14:creationId xmlns:p14="http://schemas.microsoft.com/office/powerpoint/2010/main" xmlns="" val="2930309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95710" cy="838200"/>
          </a:xfrm>
        </p:spPr>
        <p:txBody>
          <a:bodyPr>
            <a:normAutofit fontScale="90000"/>
          </a:bodyPr>
          <a:lstStyle/>
          <a:p>
            <a:pPr lvl="0"/>
            <a:r>
              <a:rPr lang="en-US" b="1" dirty="0">
                <a:solidFill>
                  <a:schemeClr val="tx1"/>
                </a:solidFill>
                <a:latin typeface="Cambria" pitchFamily="18" charset="0"/>
                <a:ea typeface="Calibri"/>
                <a:cs typeface="Times New Roman"/>
              </a:rPr>
              <a:t>INFRASTRUCTURE MAINTENANCE </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457200" y="1295400"/>
            <a:ext cx="8229600" cy="6400800"/>
          </a:xfrm>
        </p:spPr>
        <p:txBody>
          <a:bodyPr>
            <a:noAutofit/>
          </a:bodyPr>
          <a:lstStyle/>
          <a:p>
            <a:pPr indent="-342900" algn="just">
              <a:spcBef>
                <a:spcPts val="0"/>
              </a:spcBef>
            </a:pPr>
            <a:r>
              <a:rPr lang="en-IN" dirty="0" smtClean="0">
                <a:solidFill>
                  <a:schemeClr val="tx1"/>
                </a:solidFill>
                <a:effectLst/>
                <a:latin typeface="Cambria" pitchFamily="18" charset="0"/>
                <a:ea typeface="Calibri"/>
                <a:cs typeface="Calibri" pitchFamily="34" charset="0"/>
              </a:rPr>
              <a:t>Project in detail, funds required via the treasury route </a:t>
            </a:r>
          </a:p>
          <a:p>
            <a:pPr marL="342900" lvl="1" indent="-342900" algn="just">
              <a:spcBef>
                <a:spcPts val="0"/>
              </a:spcBef>
            </a:pPr>
            <a:r>
              <a:rPr lang="en-IN" sz="2400" dirty="0" smtClean="0">
                <a:solidFill>
                  <a:schemeClr val="tx1"/>
                </a:solidFill>
                <a:effectLst/>
                <a:latin typeface="Cambria" pitchFamily="18" charset="0"/>
                <a:ea typeface="Calibri"/>
                <a:cs typeface="Calibri" pitchFamily="34" charset="0"/>
              </a:rPr>
              <a:t>Henceforth these funds can only be used for claiming salaries of Staff</a:t>
            </a:r>
          </a:p>
          <a:p>
            <a:pPr marL="617220" lvl="2" indent="-342900" algn="just">
              <a:spcBef>
                <a:spcPts val="0"/>
              </a:spcBef>
            </a:pPr>
            <a:r>
              <a:rPr lang="en-IN" sz="2200" dirty="0" smtClean="0">
                <a:solidFill>
                  <a:schemeClr val="tx1"/>
                </a:solidFill>
                <a:latin typeface="Cambria" pitchFamily="18" charset="0"/>
                <a:ea typeface="Calibri"/>
                <a:cs typeface="Calibri" pitchFamily="34" charset="0"/>
              </a:rPr>
              <a:t>All </a:t>
            </a:r>
            <a:r>
              <a:rPr lang="en-IN" sz="2200" dirty="0">
                <a:solidFill>
                  <a:schemeClr val="tx1"/>
                </a:solidFill>
                <a:latin typeface="Cambria" pitchFamily="18" charset="0"/>
                <a:ea typeface="Calibri"/>
                <a:cs typeface="Calibri" pitchFamily="34" charset="0"/>
              </a:rPr>
              <a:t>other maintenance, procurement and miscellaneous costs are to be borne by the State/ UT Governments. </a:t>
            </a:r>
            <a:endParaRPr lang="en-IN" sz="2200" dirty="0" smtClean="0">
              <a:solidFill>
                <a:schemeClr val="tx1"/>
              </a:solidFill>
              <a:effectLst/>
              <a:latin typeface="Cambria" pitchFamily="18" charset="0"/>
              <a:ea typeface="Calibri"/>
              <a:cs typeface="Calibri" pitchFamily="34" charset="0"/>
            </a:endParaRPr>
          </a:p>
          <a:p>
            <a:pPr lvl="0" indent="-342900" algn="just">
              <a:spcBef>
                <a:spcPts val="0"/>
              </a:spcBef>
            </a:pPr>
            <a:r>
              <a:rPr lang="en-IN" dirty="0">
                <a:solidFill>
                  <a:schemeClr val="tx1"/>
                </a:solidFill>
                <a:latin typeface="Cambria" pitchFamily="18" charset="0"/>
                <a:ea typeface="Calibri"/>
                <a:cs typeface="Calibri" pitchFamily="34" charset="0"/>
              </a:rPr>
              <a:t>Details of the number and categories of Staff employed </a:t>
            </a:r>
            <a:r>
              <a:rPr lang="en-IN" dirty="0" smtClean="0">
                <a:solidFill>
                  <a:schemeClr val="tx1"/>
                </a:solidFill>
                <a:latin typeface="Cambria" pitchFamily="18" charset="0"/>
                <a:ea typeface="Calibri"/>
                <a:cs typeface="Calibri" pitchFamily="34" charset="0"/>
              </a:rPr>
              <a:t>under:</a:t>
            </a:r>
          </a:p>
          <a:p>
            <a:pPr lvl="1" indent="-342900" algn="just">
              <a:spcBef>
                <a:spcPts val="0"/>
              </a:spcBef>
            </a:pPr>
            <a:r>
              <a:rPr lang="en-IN" dirty="0" smtClean="0">
                <a:solidFill>
                  <a:schemeClr val="tx1"/>
                </a:solidFill>
                <a:latin typeface="Cambria" pitchFamily="18" charset="0"/>
                <a:ea typeface="Calibri"/>
                <a:cs typeface="Calibri" pitchFamily="34" charset="0"/>
              </a:rPr>
              <a:t>Family </a:t>
            </a:r>
            <a:r>
              <a:rPr lang="en-IN" dirty="0">
                <a:solidFill>
                  <a:schemeClr val="tx1"/>
                </a:solidFill>
                <a:latin typeface="Cambria" pitchFamily="18" charset="0"/>
                <a:ea typeface="Calibri"/>
                <a:cs typeface="Calibri" pitchFamily="34" charset="0"/>
              </a:rPr>
              <a:t>Welfare Bureaus at State &amp; District </a:t>
            </a:r>
            <a:r>
              <a:rPr lang="en-IN" dirty="0" smtClean="0">
                <a:solidFill>
                  <a:schemeClr val="tx1"/>
                </a:solidFill>
                <a:latin typeface="Cambria" pitchFamily="18" charset="0"/>
                <a:ea typeface="Calibri"/>
                <a:cs typeface="Calibri" pitchFamily="34" charset="0"/>
              </a:rPr>
              <a:t>level</a:t>
            </a:r>
          </a:p>
          <a:p>
            <a:pPr lvl="1" indent="-342900" algn="just">
              <a:spcBef>
                <a:spcPts val="0"/>
              </a:spcBef>
            </a:pPr>
            <a:r>
              <a:rPr lang="en-IN" dirty="0" smtClean="0">
                <a:solidFill>
                  <a:schemeClr val="tx1"/>
                </a:solidFill>
                <a:latin typeface="Cambria" pitchFamily="18" charset="0"/>
                <a:ea typeface="Calibri"/>
                <a:cs typeface="Calibri" pitchFamily="34" charset="0"/>
              </a:rPr>
              <a:t>Urban </a:t>
            </a:r>
            <a:r>
              <a:rPr lang="en-IN" dirty="0">
                <a:solidFill>
                  <a:schemeClr val="tx1"/>
                </a:solidFill>
                <a:latin typeface="Cambria" pitchFamily="18" charset="0"/>
                <a:ea typeface="Calibri"/>
                <a:cs typeface="Calibri" pitchFamily="34" charset="0"/>
              </a:rPr>
              <a:t>Family Welfare </a:t>
            </a:r>
            <a:r>
              <a:rPr lang="en-IN" dirty="0" err="1">
                <a:solidFill>
                  <a:schemeClr val="tx1"/>
                </a:solidFill>
                <a:latin typeface="Cambria" pitchFamily="18" charset="0"/>
                <a:ea typeface="Calibri"/>
                <a:cs typeface="Calibri" pitchFamily="34" charset="0"/>
              </a:rPr>
              <a:t>Centers</a:t>
            </a:r>
            <a:r>
              <a:rPr lang="en-IN" dirty="0">
                <a:solidFill>
                  <a:schemeClr val="tx1"/>
                </a:solidFill>
                <a:latin typeface="Cambria" pitchFamily="18" charset="0"/>
                <a:ea typeface="Calibri"/>
                <a:cs typeface="Calibri" pitchFamily="34" charset="0"/>
              </a:rPr>
              <a:t> (UFWCs</a:t>
            </a:r>
            <a:r>
              <a:rPr lang="en-IN" dirty="0" smtClean="0">
                <a:solidFill>
                  <a:schemeClr val="tx1"/>
                </a:solidFill>
                <a:latin typeface="Cambria" pitchFamily="18" charset="0"/>
                <a:ea typeface="Calibri"/>
                <a:cs typeface="Calibri" pitchFamily="34" charset="0"/>
              </a:rPr>
              <a:t>)</a:t>
            </a:r>
          </a:p>
          <a:p>
            <a:pPr lvl="1" indent="-342900" algn="just">
              <a:spcBef>
                <a:spcPts val="0"/>
              </a:spcBef>
            </a:pPr>
            <a:r>
              <a:rPr lang="en-IN" dirty="0" smtClean="0">
                <a:solidFill>
                  <a:schemeClr val="tx1"/>
                </a:solidFill>
                <a:latin typeface="Cambria" pitchFamily="18" charset="0"/>
                <a:ea typeface="Calibri"/>
                <a:cs typeface="Calibri" pitchFamily="34" charset="0"/>
              </a:rPr>
              <a:t>Health </a:t>
            </a:r>
            <a:r>
              <a:rPr lang="en-IN" dirty="0">
                <a:solidFill>
                  <a:schemeClr val="tx1"/>
                </a:solidFill>
                <a:latin typeface="Cambria" pitchFamily="18" charset="0"/>
                <a:ea typeface="Calibri"/>
                <a:cs typeface="Calibri" pitchFamily="34" charset="0"/>
              </a:rPr>
              <a:t>Posts (Urban Revamping Scheme</a:t>
            </a:r>
            <a:r>
              <a:rPr lang="en-IN" dirty="0" smtClean="0">
                <a:solidFill>
                  <a:schemeClr val="tx1"/>
                </a:solidFill>
                <a:latin typeface="Cambria" pitchFamily="18" charset="0"/>
                <a:ea typeface="Calibri"/>
                <a:cs typeface="Calibri" pitchFamily="34" charset="0"/>
              </a:rPr>
              <a:t>)</a:t>
            </a:r>
          </a:p>
          <a:p>
            <a:pPr lvl="1" indent="-342900" algn="just">
              <a:spcBef>
                <a:spcPts val="0"/>
              </a:spcBef>
            </a:pPr>
            <a:r>
              <a:rPr lang="en-IN" dirty="0" smtClean="0">
                <a:solidFill>
                  <a:schemeClr val="tx1"/>
                </a:solidFill>
                <a:latin typeface="Cambria" pitchFamily="18" charset="0"/>
                <a:ea typeface="Calibri"/>
                <a:cs typeface="Calibri" pitchFamily="34" charset="0"/>
              </a:rPr>
              <a:t> </a:t>
            </a:r>
            <a:r>
              <a:rPr lang="en-IN" dirty="0">
                <a:solidFill>
                  <a:schemeClr val="tx1"/>
                </a:solidFill>
                <a:latin typeface="Cambria" pitchFamily="18" charset="0"/>
                <a:ea typeface="Calibri"/>
                <a:cs typeface="Calibri" pitchFamily="34" charset="0"/>
              </a:rPr>
              <a:t>ANM/LHV training </a:t>
            </a:r>
            <a:r>
              <a:rPr lang="en-IN" dirty="0" smtClean="0">
                <a:solidFill>
                  <a:schemeClr val="tx1"/>
                </a:solidFill>
                <a:latin typeface="Cambria" pitchFamily="18" charset="0"/>
                <a:ea typeface="Calibri"/>
                <a:cs typeface="Calibri" pitchFamily="34" charset="0"/>
              </a:rPr>
              <a:t>Schools</a:t>
            </a:r>
          </a:p>
          <a:p>
            <a:pPr lvl="1" indent="-342900" algn="just">
              <a:spcBef>
                <a:spcPts val="0"/>
              </a:spcBef>
            </a:pPr>
            <a:r>
              <a:rPr lang="en-IN" dirty="0" smtClean="0">
                <a:solidFill>
                  <a:schemeClr val="tx1"/>
                </a:solidFill>
                <a:latin typeface="Cambria" pitchFamily="18" charset="0"/>
                <a:ea typeface="Calibri"/>
                <a:cs typeface="Calibri" pitchFamily="34" charset="0"/>
              </a:rPr>
              <a:t>Basic </a:t>
            </a:r>
            <a:r>
              <a:rPr lang="en-IN" dirty="0">
                <a:solidFill>
                  <a:schemeClr val="tx1"/>
                </a:solidFill>
                <a:latin typeface="Cambria" pitchFamily="18" charset="0"/>
                <a:ea typeface="Calibri"/>
                <a:cs typeface="Calibri" pitchFamily="34" charset="0"/>
              </a:rPr>
              <a:t>Training Schools of Multi-Purpose Health Workers (Male</a:t>
            </a:r>
            <a:r>
              <a:rPr lang="en-IN" dirty="0" smtClean="0">
                <a:solidFill>
                  <a:schemeClr val="tx1"/>
                </a:solidFill>
                <a:latin typeface="Cambria" pitchFamily="18" charset="0"/>
                <a:ea typeface="Calibri"/>
                <a:cs typeface="Calibri" pitchFamily="34" charset="0"/>
              </a:rPr>
              <a:t>)</a:t>
            </a:r>
          </a:p>
          <a:p>
            <a:pPr lvl="1" indent="-342900" algn="just">
              <a:spcBef>
                <a:spcPts val="0"/>
              </a:spcBef>
            </a:pPr>
            <a:r>
              <a:rPr lang="en-IN" dirty="0" smtClean="0">
                <a:solidFill>
                  <a:schemeClr val="tx1"/>
                </a:solidFill>
                <a:latin typeface="Cambria" pitchFamily="18" charset="0"/>
                <a:ea typeface="Calibri"/>
                <a:cs typeface="Calibri" pitchFamily="34" charset="0"/>
              </a:rPr>
              <a:t>Health </a:t>
            </a:r>
            <a:r>
              <a:rPr lang="en-IN" dirty="0">
                <a:solidFill>
                  <a:schemeClr val="tx1"/>
                </a:solidFill>
                <a:latin typeface="Cambria" pitchFamily="18" charset="0"/>
                <a:ea typeface="Calibri"/>
                <a:cs typeface="Calibri" pitchFamily="34" charset="0"/>
              </a:rPr>
              <a:t>&amp; Family Welfare Training Centres (HFWTC). </a:t>
            </a:r>
            <a:endParaRPr lang="en-IN" dirty="0" smtClean="0">
              <a:solidFill>
                <a:schemeClr val="tx1"/>
              </a:solidFill>
              <a:latin typeface="Cambria" pitchFamily="18" charset="0"/>
              <a:ea typeface="Calibri"/>
              <a:cs typeface="Calibri" pitchFamily="34" charset="0"/>
            </a:endParaRPr>
          </a:p>
          <a:p>
            <a:pPr lvl="1" indent="-342900" algn="just">
              <a:spcBef>
                <a:spcPts val="0"/>
              </a:spcBef>
            </a:pPr>
            <a:r>
              <a:rPr lang="en-IN" dirty="0" smtClean="0">
                <a:solidFill>
                  <a:schemeClr val="tx1"/>
                </a:solidFill>
                <a:latin typeface="Cambria" pitchFamily="18" charset="0"/>
                <a:ea typeface="Calibri"/>
                <a:cs typeface="Calibri" pitchFamily="34" charset="0"/>
              </a:rPr>
              <a:t>1</a:t>
            </a:r>
            <a:r>
              <a:rPr lang="en-IN" baseline="30000" dirty="0" smtClean="0">
                <a:solidFill>
                  <a:schemeClr val="tx1"/>
                </a:solidFill>
                <a:latin typeface="Cambria" pitchFamily="18" charset="0"/>
                <a:ea typeface="Calibri"/>
                <a:cs typeface="Calibri" pitchFamily="34" charset="0"/>
              </a:rPr>
              <a:t>st</a:t>
            </a:r>
            <a:r>
              <a:rPr lang="en-IN" dirty="0" smtClean="0">
                <a:solidFill>
                  <a:schemeClr val="tx1"/>
                </a:solidFill>
                <a:latin typeface="Cambria" pitchFamily="18" charset="0"/>
                <a:ea typeface="Calibri"/>
                <a:cs typeface="Calibri" pitchFamily="34" charset="0"/>
              </a:rPr>
              <a:t> </a:t>
            </a:r>
            <a:r>
              <a:rPr lang="en-IN" dirty="0">
                <a:solidFill>
                  <a:schemeClr val="tx1"/>
                </a:solidFill>
                <a:latin typeface="Cambria" pitchFamily="18" charset="0"/>
                <a:ea typeface="Calibri"/>
                <a:cs typeface="Calibri" pitchFamily="34" charset="0"/>
              </a:rPr>
              <a:t>ANM and 1/6</a:t>
            </a:r>
            <a:r>
              <a:rPr lang="en-IN" baseline="30000" dirty="0">
                <a:solidFill>
                  <a:schemeClr val="tx1"/>
                </a:solidFill>
                <a:latin typeface="Cambria" pitchFamily="18" charset="0"/>
                <a:ea typeface="Calibri"/>
                <a:cs typeface="Calibri" pitchFamily="34" charset="0"/>
              </a:rPr>
              <a:t>th</a:t>
            </a:r>
            <a:r>
              <a:rPr lang="en-IN" dirty="0">
                <a:solidFill>
                  <a:schemeClr val="tx1"/>
                </a:solidFill>
                <a:latin typeface="Cambria" pitchFamily="18" charset="0"/>
                <a:ea typeface="Calibri"/>
                <a:cs typeface="Calibri" pitchFamily="34" charset="0"/>
              </a:rPr>
              <a:t> salary of LHV per </a:t>
            </a:r>
            <a:r>
              <a:rPr lang="en-IN" dirty="0" smtClean="0">
                <a:solidFill>
                  <a:schemeClr val="tx1"/>
                </a:solidFill>
                <a:latin typeface="Cambria" pitchFamily="18" charset="0"/>
                <a:ea typeface="Calibri"/>
                <a:cs typeface="Calibri" pitchFamily="34" charset="0"/>
              </a:rPr>
              <a:t>Sub-Centre</a:t>
            </a:r>
            <a:endParaRPr lang="en-IN" dirty="0" smtClean="0">
              <a:solidFill>
                <a:schemeClr val="tx1"/>
              </a:solidFill>
              <a:effectLst/>
              <a:latin typeface="Cambria" pitchFamily="18" charset="0"/>
              <a:ea typeface="Calibri"/>
              <a:cs typeface="Calibri" pitchFamily="34" charset="0"/>
            </a:endParaRPr>
          </a:p>
        </p:txBody>
      </p:sp>
    </p:spTree>
    <p:extLst>
      <p:ext uri="{BB962C8B-B14F-4D97-AF65-F5344CB8AC3E}">
        <p14:creationId xmlns:p14="http://schemas.microsoft.com/office/powerpoint/2010/main" xmlns="" val="3964849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n-US" b="1" dirty="0" smtClean="0">
                <a:solidFill>
                  <a:schemeClr val="tx1"/>
                </a:solidFill>
                <a:latin typeface="Cambria" pitchFamily="18" charset="0"/>
              </a:rPr>
              <a:t>Focus Areas</a:t>
            </a:r>
            <a:endParaRPr lang="en-US" b="1" dirty="0">
              <a:solidFill>
                <a:schemeClr val="tx1"/>
              </a:solidFill>
              <a:latin typeface="Cambria" pitchFamily="18" charset="0"/>
            </a:endParaRPr>
          </a:p>
        </p:txBody>
      </p:sp>
      <p:sp>
        <p:nvSpPr>
          <p:cNvPr id="3" name="Content Placeholder 2"/>
          <p:cNvSpPr>
            <a:spLocks noGrp="1"/>
          </p:cNvSpPr>
          <p:nvPr>
            <p:ph idx="1"/>
          </p:nvPr>
        </p:nvSpPr>
        <p:spPr>
          <a:xfrm>
            <a:off x="838200" y="1752600"/>
            <a:ext cx="7315200" cy="4572000"/>
          </a:xfrm>
        </p:spPr>
        <p:txBody>
          <a:bodyPr/>
          <a:lstStyle/>
          <a:p>
            <a:r>
              <a:rPr lang="en-US" dirty="0" smtClean="0">
                <a:solidFill>
                  <a:schemeClr val="tx1"/>
                </a:solidFill>
                <a:latin typeface="Cambria" pitchFamily="18" charset="0"/>
              </a:rPr>
              <a:t>Strengthening of Delivery Points.</a:t>
            </a:r>
          </a:p>
          <a:p>
            <a:r>
              <a:rPr lang="en-US" dirty="0" smtClean="0">
                <a:solidFill>
                  <a:schemeClr val="tx1"/>
                </a:solidFill>
                <a:latin typeface="Cambria" pitchFamily="18" charset="0"/>
              </a:rPr>
              <a:t>Effective implementation of all the entitlements under JSSK.</a:t>
            </a:r>
          </a:p>
          <a:p>
            <a:r>
              <a:rPr lang="en-US" dirty="0" smtClean="0">
                <a:solidFill>
                  <a:schemeClr val="tx1"/>
                </a:solidFill>
                <a:latin typeface="Cambria" pitchFamily="18" charset="0"/>
              </a:rPr>
              <a:t>Establishment of MCH wings.</a:t>
            </a:r>
          </a:p>
          <a:p>
            <a:r>
              <a:rPr lang="en-US" dirty="0" smtClean="0">
                <a:solidFill>
                  <a:schemeClr val="tx1"/>
                </a:solidFill>
                <a:latin typeface="Cambria" pitchFamily="18" charset="0"/>
              </a:rPr>
              <a:t>Facility based newborn care – SNCUs/ NBSU/NBCC</a:t>
            </a:r>
          </a:p>
          <a:p>
            <a:r>
              <a:rPr lang="en-US" dirty="0" smtClean="0">
                <a:solidFill>
                  <a:schemeClr val="tx1"/>
                </a:solidFill>
                <a:latin typeface="Cambria" pitchFamily="18" charset="0"/>
              </a:rPr>
              <a:t>School Health Programme</a:t>
            </a:r>
          </a:p>
          <a:p>
            <a:r>
              <a:rPr lang="en-US" dirty="0" smtClean="0">
                <a:solidFill>
                  <a:schemeClr val="tx1"/>
                </a:solidFill>
                <a:latin typeface="Cambria" pitchFamily="18" charset="0"/>
              </a:rPr>
              <a:t>Referral Transport</a:t>
            </a:r>
          </a:p>
          <a:p>
            <a:r>
              <a:rPr lang="en-US" dirty="0" smtClean="0">
                <a:solidFill>
                  <a:schemeClr val="tx1"/>
                </a:solidFill>
                <a:latin typeface="Cambria" pitchFamily="18" charset="0"/>
              </a:rPr>
              <a:t>Free Drugs</a:t>
            </a:r>
          </a:p>
          <a:p>
            <a:r>
              <a:rPr lang="en-US" dirty="0" smtClean="0">
                <a:solidFill>
                  <a:schemeClr val="tx1"/>
                </a:solidFill>
                <a:latin typeface="Cambria" pitchFamily="18" charset="0"/>
              </a:rPr>
              <a:t>Grievance </a:t>
            </a:r>
            <a:r>
              <a:rPr lang="en-US" dirty="0" err="1" smtClean="0">
                <a:solidFill>
                  <a:schemeClr val="tx1"/>
                </a:solidFill>
                <a:latin typeface="Cambria" pitchFamily="18" charset="0"/>
              </a:rPr>
              <a:t>Redressal</a:t>
            </a:r>
            <a:r>
              <a:rPr lang="en-US" dirty="0" smtClean="0">
                <a:solidFill>
                  <a:schemeClr val="tx1"/>
                </a:solidFill>
                <a:latin typeface="Cambria" pitchFamily="18" charset="0"/>
              </a:rPr>
              <a:t> System</a:t>
            </a:r>
          </a:p>
          <a:p>
            <a:endParaRPr lang="en-US" dirty="0" smtClean="0">
              <a:solidFill>
                <a:schemeClr val="tx1"/>
              </a:solidFill>
              <a:latin typeface="Cambria" pitchFamily="18" charset="0"/>
            </a:endParaRP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api.ning.com/files/ALoo4qet8e9zXZsNTj73rRCIOCIVh87OwaH5oRscyyfVjg4Hslw1GlBk3bEuvvHvQu7JQg9uCWyv0wYIcvVwGTRujYkyt7i1/medium.png"/>
          <p:cNvPicPr>
            <a:picLocks noChangeAspect="1" noChangeArrowheads="1"/>
          </p:cNvPicPr>
          <p:nvPr/>
        </p:nvPicPr>
        <p:blipFill>
          <a:blip r:embed="rId2" cstate="print"/>
          <a:srcRect/>
          <a:stretch>
            <a:fillRect/>
          </a:stretch>
        </p:blipFill>
        <p:spPr bwMode="auto">
          <a:xfrm>
            <a:off x="609600" y="2286000"/>
            <a:ext cx="3733800" cy="3257550"/>
          </a:xfrm>
          <a:prstGeom prst="rect">
            <a:avLst/>
          </a:prstGeom>
          <a:noFill/>
        </p:spPr>
      </p:pic>
      <p:sp>
        <p:nvSpPr>
          <p:cNvPr id="5" name="Cloud Callout 4"/>
          <p:cNvSpPr/>
          <p:nvPr/>
        </p:nvSpPr>
        <p:spPr>
          <a:xfrm>
            <a:off x="4572000" y="0"/>
            <a:ext cx="4267200" cy="3352800"/>
          </a:xfrm>
          <a:prstGeom prst="cloudCallout">
            <a:avLst>
              <a:gd name="adj1" fmla="val -71932"/>
              <a:gd name="adj2" fmla="val 58964"/>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Good Luck as Together We Can!!!</a:t>
            </a:r>
          </a:p>
        </p:txBody>
      </p:sp>
    </p:spTree>
    <p:extLst>
      <p:ext uri="{BB962C8B-B14F-4D97-AF65-F5344CB8AC3E}">
        <p14:creationId xmlns:p14="http://schemas.microsoft.com/office/powerpoint/2010/main" xmlns="" val="756340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8580" indent="0">
              <a:buNone/>
            </a:pPr>
            <a:endParaRPr lang="en-US" dirty="0"/>
          </a:p>
        </p:txBody>
      </p:sp>
    </p:spTree>
    <p:extLst>
      <p:ext uri="{BB962C8B-B14F-4D97-AF65-F5344CB8AC3E}">
        <p14:creationId xmlns:p14="http://schemas.microsoft.com/office/powerpoint/2010/main" xmlns="" val="716004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838200"/>
          </a:xfrm>
        </p:spPr>
        <p:txBody>
          <a:bodyPr>
            <a:normAutofit/>
          </a:bodyPr>
          <a:lstStyle/>
          <a:p>
            <a:r>
              <a:rPr lang="en-US" b="1" dirty="0" smtClean="0">
                <a:solidFill>
                  <a:schemeClr val="tx1"/>
                </a:solidFill>
                <a:latin typeface="Cambria" pitchFamily="18" charset="0"/>
              </a:rPr>
              <a:t>CHANGES IN 2013-14</a:t>
            </a:r>
            <a:endParaRPr lang="en-IN" b="1" dirty="0">
              <a:solidFill>
                <a:schemeClr val="tx1"/>
              </a:solidFill>
              <a:latin typeface="Cambria" pitchFamily="18" charset="0"/>
            </a:endParaRPr>
          </a:p>
        </p:txBody>
      </p:sp>
      <p:sp>
        <p:nvSpPr>
          <p:cNvPr id="3" name="Content Placeholder 2"/>
          <p:cNvSpPr>
            <a:spLocks noGrp="1"/>
          </p:cNvSpPr>
          <p:nvPr>
            <p:ph idx="1"/>
          </p:nvPr>
        </p:nvSpPr>
        <p:spPr>
          <a:xfrm>
            <a:off x="1043492" y="1447800"/>
            <a:ext cx="7186108" cy="5105400"/>
          </a:xfrm>
        </p:spPr>
        <p:txBody>
          <a:bodyPr>
            <a:noAutofit/>
          </a:bodyPr>
          <a:lstStyle/>
          <a:p>
            <a:r>
              <a:rPr lang="en-US" dirty="0" smtClean="0">
                <a:solidFill>
                  <a:schemeClr val="tx1"/>
                </a:solidFill>
                <a:latin typeface="Cambria" pitchFamily="18" charset="0"/>
              </a:rPr>
              <a:t>No elaborate write-ups</a:t>
            </a:r>
          </a:p>
          <a:p>
            <a:r>
              <a:rPr lang="en-US" dirty="0" smtClean="0">
                <a:solidFill>
                  <a:schemeClr val="tx1"/>
                </a:solidFill>
                <a:latin typeface="Cambria" pitchFamily="18" charset="0"/>
              </a:rPr>
              <a:t>PIP 2013-14 to be</a:t>
            </a:r>
          </a:p>
          <a:p>
            <a:pPr lvl="1"/>
            <a:r>
              <a:rPr lang="en-US" sz="2400" dirty="0" smtClean="0">
                <a:solidFill>
                  <a:schemeClr val="tx1"/>
                </a:solidFill>
                <a:latin typeface="Cambria" pitchFamily="18" charset="0"/>
              </a:rPr>
              <a:t>A precise and cogent work-plan with budget</a:t>
            </a:r>
          </a:p>
          <a:p>
            <a:pPr lvl="1"/>
            <a:r>
              <a:rPr lang="en-US" sz="2400" dirty="0" smtClean="0">
                <a:solidFill>
                  <a:schemeClr val="tx1"/>
                </a:solidFill>
                <a:latin typeface="Cambria" pitchFamily="18" charset="0"/>
              </a:rPr>
              <a:t>Specific basic minimum information to be provided as justification</a:t>
            </a:r>
          </a:p>
          <a:p>
            <a:pPr lvl="1"/>
            <a:r>
              <a:rPr lang="en-US" sz="2400" dirty="0" smtClean="0">
                <a:solidFill>
                  <a:schemeClr val="tx1"/>
                </a:solidFill>
                <a:latin typeface="Cambria" pitchFamily="18" charset="0"/>
              </a:rPr>
              <a:t>State to specify whether a particular activity is new or  is being continued from last year</a:t>
            </a:r>
          </a:p>
          <a:p>
            <a:pPr lvl="1"/>
            <a:r>
              <a:rPr lang="en-US" sz="2400" dirty="0" smtClean="0">
                <a:solidFill>
                  <a:schemeClr val="tx1"/>
                </a:solidFill>
                <a:latin typeface="Cambria" pitchFamily="18" charset="0"/>
              </a:rPr>
              <a:t>Annexure hyperlinked to the budget</a:t>
            </a:r>
          </a:p>
          <a:p>
            <a:r>
              <a:rPr lang="en-US" dirty="0" smtClean="0">
                <a:solidFill>
                  <a:schemeClr val="tx1"/>
                </a:solidFill>
                <a:latin typeface="Cambria" pitchFamily="18" charset="0"/>
              </a:rPr>
              <a:t>Detailed </a:t>
            </a:r>
            <a:r>
              <a:rPr lang="en-US" dirty="0" smtClean="0">
                <a:solidFill>
                  <a:schemeClr val="tx1"/>
                </a:solidFill>
                <a:latin typeface="Cambria" pitchFamily="18" charset="0"/>
                <a:hlinkClick r:id="rId3" action="ppaction://hlinkfile"/>
              </a:rPr>
              <a:t>budget sheet</a:t>
            </a:r>
            <a:endParaRPr lang="en-US" dirty="0" smtClean="0">
              <a:solidFill>
                <a:schemeClr val="tx1"/>
              </a:solidFill>
              <a:latin typeface="Cambria" pitchFamily="18" charset="0"/>
            </a:endParaRPr>
          </a:p>
          <a:p>
            <a:r>
              <a:rPr lang="en-US" dirty="0" smtClean="0">
                <a:solidFill>
                  <a:schemeClr val="tx1"/>
                </a:solidFill>
                <a:latin typeface="Cambria" pitchFamily="18" charset="0"/>
              </a:rPr>
              <a:t>Same budget heads reclassified and linked to provide natural heads</a:t>
            </a:r>
            <a:endParaRPr lang="en-IN" dirty="0">
              <a:solidFill>
                <a:schemeClr val="tx1"/>
              </a:solidFill>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762000"/>
          </a:xfrm>
        </p:spPr>
        <p:txBody>
          <a:bodyPr>
            <a:normAutofit fontScale="90000"/>
          </a:bodyPr>
          <a:lstStyle/>
          <a:p>
            <a:r>
              <a:rPr lang="en-US" dirty="0" smtClean="0">
                <a:solidFill>
                  <a:schemeClr val="tx1"/>
                </a:solidFill>
                <a:latin typeface="Cambria" pitchFamily="18" charset="0"/>
              </a:rPr>
              <a:t>EXAMPLE OF DETAILS ASKED FOR</a:t>
            </a:r>
            <a:endParaRPr lang="en-IN" dirty="0">
              <a:solidFill>
                <a:schemeClr val="tx1"/>
              </a:solidFill>
              <a:latin typeface="Cambria" pitchFamily="18" charset="0"/>
            </a:endParaRPr>
          </a:p>
        </p:txBody>
      </p:sp>
      <p:sp>
        <p:nvSpPr>
          <p:cNvPr id="3" name="Content Placeholder 2"/>
          <p:cNvSpPr>
            <a:spLocks noGrp="1"/>
          </p:cNvSpPr>
          <p:nvPr>
            <p:ph idx="1"/>
          </p:nvPr>
        </p:nvSpPr>
        <p:spPr>
          <a:xfrm>
            <a:off x="1043492" y="1676400"/>
            <a:ext cx="6777317" cy="4156229"/>
          </a:xfrm>
        </p:spPr>
        <p:txBody>
          <a:bodyPr>
            <a:normAutofit fontScale="77500" lnSpcReduction="20000"/>
          </a:bodyPr>
          <a:lstStyle/>
          <a:p>
            <a:pPr>
              <a:buNone/>
            </a:pPr>
            <a:r>
              <a:rPr lang="en-US" sz="2800" b="1" dirty="0" smtClean="0">
                <a:solidFill>
                  <a:schemeClr val="tx1"/>
                </a:solidFill>
                <a:latin typeface="Cambria" pitchFamily="18" charset="0"/>
              </a:rPr>
              <a:t>PPP/NGOs/ Innovations/ New Initiatives</a:t>
            </a:r>
            <a:endParaRPr lang="en-IN" sz="2800" dirty="0" smtClean="0">
              <a:solidFill>
                <a:schemeClr val="tx1"/>
              </a:solidFill>
              <a:latin typeface="Cambria" pitchFamily="18" charset="0"/>
            </a:endParaRPr>
          </a:p>
          <a:p>
            <a:pPr lvl="1"/>
            <a:endParaRPr lang="en-IN" sz="2800" dirty="0" smtClean="0">
              <a:solidFill>
                <a:schemeClr val="tx1"/>
              </a:solidFill>
              <a:latin typeface="Cambria" pitchFamily="18" charset="0"/>
            </a:endParaRPr>
          </a:p>
          <a:p>
            <a:pPr lvl="1"/>
            <a:r>
              <a:rPr lang="en-US" sz="2800" b="1" dirty="0" smtClean="0">
                <a:solidFill>
                  <a:schemeClr val="tx1"/>
                </a:solidFill>
                <a:latin typeface="Cambria" pitchFamily="18" charset="0"/>
              </a:rPr>
              <a:t> Activity Proposed: </a:t>
            </a:r>
            <a:endParaRPr lang="en-IN" sz="2800" dirty="0" smtClean="0">
              <a:solidFill>
                <a:schemeClr val="tx1"/>
              </a:solidFill>
              <a:latin typeface="Cambria" pitchFamily="18" charset="0"/>
            </a:endParaRPr>
          </a:p>
          <a:p>
            <a:pPr lvl="1"/>
            <a:endParaRPr lang="en-IN" sz="2800" dirty="0" smtClean="0">
              <a:solidFill>
                <a:schemeClr val="tx1"/>
              </a:solidFill>
              <a:latin typeface="Cambria" pitchFamily="18" charset="0"/>
            </a:endParaRPr>
          </a:p>
          <a:p>
            <a:pPr lvl="1"/>
            <a:r>
              <a:rPr lang="en-US" sz="2800" b="1" dirty="0" smtClean="0">
                <a:solidFill>
                  <a:schemeClr val="tx1"/>
                </a:solidFill>
                <a:latin typeface="Cambria" pitchFamily="18" charset="0"/>
              </a:rPr>
              <a:t>Whether New/ or being continued: </a:t>
            </a:r>
            <a:endParaRPr lang="en-IN" sz="2800" dirty="0" smtClean="0">
              <a:solidFill>
                <a:schemeClr val="tx1"/>
              </a:solidFill>
              <a:latin typeface="Cambria" pitchFamily="18" charset="0"/>
            </a:endParaRPr>
          </a:p>
          <a:p>
            <a:pPr lvl="1"/>
            <a:endParaRPr lang="en-IN" sz="2800" dirty="0" smtClean="0">
              <a:solidFill>
                <a:schemeClr val="tx1"/>
              </a:solidFill>
              <a:latin typeface="Cambria" pitchFamily="18" charset="0"/>
            </a:endParaRPr>
          </a:p>
          <a:p>
            <a:pPr lvl="1"/>
            <a:r>
              <a:rPr lang="en-US" sz="2800" b="1" dirty="0" smtClean="0">
                <a:solidFill>
                  <a:schemeClr val="tx1"/>
                </a:solidFill>
                <a:latin typeface="Cambria" pitchFamily="18" charset="0"/>
              </a:rPr>
              <a:t>Achievements if continued from previous years:</a:t>
            </a:r>
          </a:p>
          <a:p>
            <a:pPr lvl="1">
              <a:buNone/>
            </a:pPr>
            <a:endParaRPr lang="en-IN" sz="2800" dirty="0" smtClean="0">
              <a:solidFill>
                <a:schemeClr val="tx1"/>
              </a:solidFill>
              <a:latin typeface="Cambria" pitchFamily="18" charset="0"/>
            </a:endParaRPr>
          </a:p>
          <a:p>
            <a:pPr lvl="1"/>
            <a:r>
              <a:rPr lang="en-US" sz="2800" b="1" dirty="0" smtClean="0">
                <a:solidFill>
                  <a:schemeClr val="tx1"/>
                </a:solidFill>
                <a:latin typeface="Cambria" pitchFamily="18" charset="0"/>
              </a:rPr>
              <a:t> Justification:</a:t>
            </a:r>
            <a:endParaRPr lang="en-IN" sz="2800" dirty="0" smtClean="0">
              <a:solidFill>
                <a:schemeClr val="tx1"/>
              </a:solidFill>
              <a:latin typeface="Cambria" pitchFamily="18" charset="0"/>
            </a:endParaRPr>
          </a:p>
          <a:p>
            <a:pPr lvl="1"/>
            <a:endParaRPr lang="en-IN" sz="2800" dirty="0" smtClean="0">
              <a:solidFill>
                <a:schemeClr val="tx1"/>
              </a:solidFill>
              <a:latin typeface="Cambria" pitchFamily="18" charset="0"/>
            </a:endParaRPr>
          </a:p>
          <a:p>
            <a:pPr lvl="1"/>
            <a:r>
              <a:rPr lang="en-US" sz="2800" b="1" dirty="0" smtClean="0">
                <a:solidFill>
                  <a:schemeClr val="tx1"/>
                </a:solidFill>
                <a:latin typeface="Cambria" pitchFamily="18" charset="0"/>
              </a:rPr>
              <a:t>Budget Proposed:</a:t>
            </a:r>
            <a:endParaRPr lang="en-IN" sz="2800" dirty="0" smtClean="0">
              <a:solidFill>
                <a:schemeClr val="tx1"/>
              </a:solidFill>
              <a:latin typeface="Cambria" pitchFamily="18" charset="0"/>
            </a:endParaRPr>
          </a:p>
          <a:p>
            <a:endParaRPr lang="en-IN"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567110" cy="648736"/>
          </a:xfrm>
        </p:spPr>
        <p:txBody>
          <a:bodyPr>
            <a:noAutofit/>
          </a:bodyPr>
          <a:lstStyle/>
          <a:p>
            <a:r>
              <a:rPr lang="en-US" sz="3600" b="1" dirty="0">
                <a:solidFill>
                  <a:schemeClr val="tx1"/>
                </a:solidFill>
                <a:latin typeface="Cambria" pitchFamily="18" charset="0"/>
              </a:rPr>
              <a:t>IMPORTANT POINTS TO BE NOTED </a:t>
            </a:r>
          </a:p>
        </p:txBody>
      </p:sp>
      <p:sp>
        <p:nvSpPr>
          <p:cNvPr id="3" name="Content Placeholder 2"/>
          <p:cNvSpPr>
            <a:spLocks noGrp="1"/>
          </p:cNvSpPr>
          <p:nvPr>
            <p:ph idx="1"/>
          </p:nvPr>
        </p:nvSpPr>
        <p:spPr>
          <a:xfrm>
            <a:off x="838200" y="1371600"/>
            <a:ext cx="7772400" cy="5334000"/>
          </a:xfrm>
        </p:spPr>
        <p:txBody>
          <a:bodyPr>
            <a:normAutofit lnSpcReduction="10000"/>
          </a:bodyPr>
          <a:lstStyle/>
          <a:p>
            <a:pPr lvl="0" algn="just"/>
            <a:r>
              <a:rPr lang="en-US" sz="2600" dirty="0" smtClean="0">
                <a:solidFill>
                  <a:schemeClr val="tx1"/>
                </a:solidFill>
                <a:latin typeface="Cambria" pitchFamily="18" charset="0"/>
              </a:rPr>
              <a:t>PIP </a:t>
            </a:r>
            <a:r>
              <a:rPr lang="en-US" sz="2600" dirty="0">
                <a:solidFill>
                  <a:schemeClr val="tx1"/>
                </a:solidFill>
                <a:latin typeface="Cambria" pitchFamily="18" charset="0"/>
              </a:rPr>
              <a:t>would be accepted only in the circulated pre-formulated budget </a:t>
            </a:r>
            <a:r>
              <a:rPr lang="en-US" sz="2600" dirty="0" smtClean="0">
                <a:solidFill>
                  <a:schemeClr val="tx1"/>
                </a:solidFill>
                <a:latin typeface="Cambria" pitchFamily="18" charset="0"/>
              </a:rPr>
              <a:t>format</a:t>
            </a:r>
          </a:p>
          <a:p>
            <a:pPr lvl="0" algn="just"/>
            <a:r>
              <a:rPr lang="en-US" sz="2600" dirty="0">
                <a:solidFill>
                  <a:schemeClr val="tx1"/>
                </a:solidFill>
                <a:latin typeface="Cambria" pitchFamily="18" charset="0"/>
              </a:rPr>
              <a:t>All the fields in the excel sheet must be filled </a:t>
            </a:r>
            <a:endParaRPr lang="en-US" sz="2600" dirty="0" smtClean="0">
              <a:solidFill>
                <a:schemeClr val="tx1"/>
              </a:solidFill>
              <a:latin typeface="Cambria" pitchFamily="18" charset="0"/>
            </a:endParaRPr>
          </a:p>
          <a:p>
            <a:pPr lvl="1" algn="just"/>
            <a:r>
              <a:rPr lang="en-US" dirty="0" smtClean="0">
                <a:solidFill>
                  <a:schemeClr val="tx1"/>
                </a:solidFill>
                <a:latin typeface="Cambria" pitchFamily="18" charset="0"/>
              </a:rPr>
              <a:t>last </a:t>
            </a:r>
            <a:r>
              <a:rPr lang="en-US" dirty="0">
                <a:solidFill>
                  <a:schemeClr val="tx1"/>
                </a:solidFill>
                <a:latin typeface="Cambria" pitchFamily="18" charset="0"/>
              </a:rPr>
              <a:t>year physical and financial progress &amp; unit rate and physical target of the proposed </a:t>
            </a:r>
            <a:r>
              <a:rPr lang="en-US" dirty="0" smtClean="0">
                <a:solidFill>
                  <a:schemeClr val="tx1"/>
                </a:solidFill>
                <a:latin typeface="Cambria" pitchFamily="18" charset="0"/>
              </a:rPr>
              <a:t>year</a:t>
            </a:r>
          </a:p>
          <a:p>
            <a:pPr lvl="0" algn="just"/>
            <a:r>
              <a:rPr lang="en-US" sz="2600" dirty="0" smtClean="0">
                <a:solidFill>
                  <a:schemeClr val="tx1"/>
                </a:solidFill>
                <a:latin typeface="Cambria" pitchFamily="18" charset="0"/>
              </a:rPr>
              <a:t>Annexures to be filled in detail</a:t>
            </a:r>
          </a:p>
          <a:p>
            <a:pPr lvl="0" algn="just"/>
            <a:r>
              <a:rPr lang="en-US" sz="2600" dirty="0">
                <a:solidFill>
                  <a:schemeClr val="tx1"/>
                </a:solidFill>
                <a:latin typeface="Cambria" pitchFamily="18" charset="0"/>
              </a:rPr>
              <a:t>In case </a:t>
            </a:r>
            <a:r>
              <a:rPr lang="en-US" sz="2600" dirty="0" smtClean="0">
                <a:solidFill>
                  <a:schemeClr val="tx1"/>
                </a:solidFill>
                <a:latin typeface="Cambria" pitchFamily="18" charset="0"/>
              </a:rPr>
              <a:t>of two </a:t>
            </a:r>
            <a:r>
              <a:rPr lang="en-US" sz="2600" dirty="0">
                <a:solidFill>
                  <a:schemeClr val="tx1"/>
                </a:solidFill>
                <a:latin typeface="Cambria" pitchFamily="18" charset="0"/>
              </a:rPr>
              <a:t>activities </a:t>
            </a:r>
            <a:r>
              <a:rPr lang="en-US" sz="2600" dirty="0" smtClean="0">
                <a:solidFill>
                  <a:schemeClr val="tx1"/>
                </a:solidFill>
                <a:latin typeface="Cambria" pitchFamily="18" charset="0"/>
              </a:rPr>
              <a:t>budgeted </a:t>
            </a:r>
            <a:r>
              <a:rPr lang="en-US" sz="2600" dirty="0">
                <a:solidFill>
                  <a:schemeClr val="tx1"/>
                </a:solidFill>
                <a:latin typeface="Cambria" pitchFamily="18" charset="0"/>
              </a:rPr>
              <a:t>under one row, the </a:t>
            </a:r>
            <a:r>
              <a:rPr lang="en-US" sz="2600" dirty="0" err="1" smtClean="0">
                <a:solidFill>
                  <a:schemeClr val="tx1"/>
                </a:solidFill>
                <a:latin typeface="Cambria" pitchFamily="18" charset="0"/>
              </a:rPr>
              <a:t>lumsum</a:t>
            </a:r>
            <a:r>
              <a:rPr lang="en-US" sz="2600" dirty="0" smtClean="0">
                <a:solidFill>
                  <a:schemeClr val="tx1"/>
                </a:solidFill>
                <a:latin typeface="Cambria" pitchFamily="18" charset="0"/>
              </a:rPr>
              <a:t> </a:t>
            </a:r>
            <a:r>
              <a:rPr lang="en-US" sz="2600" dirty="0">
                <a:solidFill>
                  <a:schemeClr val="tx1"/>
                </a:solidFill>
                <a:latin typeface="Cambria" pitchFamily="18" charset="0"/>
              </a:rPr>
              <a:t>should directly be entered into the budget </a:t>
            </a:r>
            <a:r>
              <a:rPr lang="en-US" sz="2600" dirty="0" smtClean="0">
                <a:solidFill>
                  <a:schemeClr val="tx1"/>
                </a:solidFill>
                <a:latin typeface="Cambria" pitchFamily="18" charset="0"/>
              </a:rPr>
              <a:t>column – details in remark column</a:t>
            </a:r>
          </a:p>
          <a:p>
            <a:pPr lvl="0" algn="just"/>
            <a:r>
              <a:rPr lang="en-US" sz="2600" dirty="0" smtClean="0">
                <a:solidFill>
                  <a:schemeClr val="tx1"/>
                </a:solidFill>
                <a:latin typeface="Cambria" pitchFamily="18" charset="0"/>
              </a:rPr>
              <a:t>State </a:t>
            </a:r>
            <a:r>
              <a:rPr lang="en-US" sz="2600" dirty="0">
                <a:solidFill>
                  <a:schemeClr val="tx1"/>
                </a:solidFill>
                <a:latin typeface="Cambria" pitchFamily="18" charset="0"/>
              </a:rPr>
              <a:t>to indicate in the remarks column whether the activity is new or ongoing.</a:t>
            </a:r>
          </a:p>
          <a:p>
            <a:pPr lvl="0" algn="just"/>
            <a:r>
              <a:rPr lang="en-US" sz="2600" dirty="0">
                <a:solidFill>
                  <a:schemeClr val="tx1"/>
                </a:solidFill>
                <a:latin typeface="Cambria" pitchFamily="18" charset="0"/>
              </a:rPr>
              <a:t>Remarks column to be utilized to provide a short &amp; crisp justification. If not annexures may be added</a:t>
            </a:r>
          </a:p>
          <a:p>
            <a:pPr lvl="0" algn="just"/>
            <a:endParaRPr lang="en-US" dirty="0">
              <a:solidFill>
                <a:schemeClr val="tx1"/>
              </a:solidFill>
              <a:latin typeface="Cambria" pitchFamily="18" charset="0"/>
            </a:endParaRPr>
          </a:p>
        </p:txBody>
      </p:sp>
    </p:spTree>
    <p:extLst>
      <p:ext uri="{BB962C8B-B14F-4D97-AF65-F5344CB8AC3E}">
        <p14:creationId xmlns:p14="http://schemas.microsoft.com/office/powerpoint/2010/main" xmlns="" val="359694285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heckerboard(across)">
                                      <p:cBhvr>
                                        <p:cTn id="25" dur="500"/>
                                        <p:tgtEl>
                                          <p:spTgt spid="3">
                                            <p:txEl>
                                              <p:pRg st="5" end="5"/>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690" y="609600"/>
            <a:ext cx="7567110" cy="648736"/>
          </a:xfrm>
        </p:spPr>
        <p:txBody>
          <a:bodyPr>
            <a:noAutofit/>
          </a:bodyPr>
          <a:lstStyle/>
          <a:p>
            <a:r>
              <a:rPr lang="en-US" sz="3600" b="1" dirty="0">
                <a:solidFill>
                  <a:schemeClr val="tx1"/>
                </a:solidFill>
                <a:latin typeface="Cambria" pitchFamily="18" charset="0"/>
              </a:rPr>
              <a:t>IMPORTANT POINTS TO BE NOTED </a:t>
            </a:r>
          </a:p>
        </p:txBody>
      </p:sp>
      <p:sp>
        <p:nvSpPr>
          <p:cNvPr id="3" name="Content Placeholder 2"/>
          <p:cNvSpPr>
            <a:spLocks noGrp="1"/>
          </p:cNvSpPr>
          <p:nvPr>
            <p:ph idx="1"/>
          </p:nvPr>
        </p:nvSpPr>
        <p:spPr>
          <a:xfrm>
            <a:off x="609600" y="1447800"/>
            <a:ext cx="5105400" cy="5410200"/>
          </a:xfrm>
        </p:spPr>
        <p:txBody>
          <a:bodyPr>
            <a:noAutofit/>
          </a:bodyPr>
          <a:lstStyle/>
          <a:p>
            <a:pPr lvl="0" algn="just">
              <a:spcBef>
                <a:spcPts val="0"/>
              </a:spcBef>
              <a:buFont typeface="Symbol"/>
              <a:buChar char=""/>
            </a:pPr>
            <a:r>
              <a:rPr lang="en-US" sz="2600" dirty="0" smtClean="0">
                <a:solidFill>
                  <a:schemeClr val="tx1"/>
                </a:solidFill>
                <a:latin typeface="Cambria" pitchFamily="18" charset="0"/>
                <a:ea typeface="Calibri"/>
                <a:cs typeface="Calibri" pitchFamily="34" charset="0"/>
              </a:rPr>
              <a:t>PIP to be reviewed by a single person at State level for internal consistency &amp; avoidance of double budgeting</a:t>
            </a:r>
          </a:p>
          <a:p>
            <a:pPr lvl="0" algn="just">
              <a:spcBef>
                <a:spcPts val="0"/>
              </a:spcBef>
              <a:buFont typeface="Symbol"/>
              <a:buChar char=""/>
            </a:pPr>
            <a:r>
              <a:rPr lang="en-IN" sz="2600" dirty="0" smtClean="0">
                <a:solidFill>
                  <a:schemeClr val="tx1"/>
                </a:solidFill>
                <a:latin typeface="Cambria" pitchFamily="18" charset="0"/>
                <a:ea typeface="Calibri"/>
                <a:cs typeface="Calibri" pitchFamily="34" charset="0"/>
              </a:rPr>
              <a:t>State to fill the self appraisal checklist given in the guidelines.</a:t>
            </a:r>
            <a:endParaRPr lang="en-US" sz="2600" dirty="0" smtClean="0">
              <a:solidFill>
                <a:schemeClr val="tx1"/>
              </a:solidFill>
              <a:latin typeface="Cambria" pitchFamily="18" charset="0"/>
              <a:ea typeface="Calibri"/>
              <a:cs typeface="Calibri" pitchFamily="34" charset="0"/>
            </a:endParaRPr>
          </a:p>
          <a:p>
            <a:pPr algn="just">
              <a:spcBef>
                <a:spcPts val="0"/>
              </a:spcBef>
              <a:buFont typeface="Symbol"/>
              <a:buChar char=""/>
            </a:pPr>
            <a:r>
              <a:rPr lang="en-US" sz="2600" dirty="0">
                <a:solidFill>
                  <a:schemeClr val="tx1"/>
                </a:solidFill>
                <a:latin typeface="Cambria" pitchFamily="18" charset="0"/>
                <a:ea typeface="Calibri"/>
                <a:cs typeface="Calibri" pitchFamily="34" charset="0"/>
              </a:rPr>
              <a:t>States can prepare PIPs based on a 30 % increase in the existing resource envelope</a:t>
            </a:r>
          </a:p>
          <a:p>
            <a:pPr algn="just">
              <a:spcBef>
                <a:spcPts val="0"/>
              </a:spcBef>
              <a:buFont typeface="Symbol"/>
              <a:buChar char=""/>
            </a:pPr>
            <a:r>
              <a:rPr lang="en-US" sz="2600" dirty="0">
                <a:solidFill>
                  <a:schemeClr val="tx1"/>
                </a:solidFill>
                <a:latin typeface="Cambria" pitchFamily="18" charset="0"/>
                <a:ea typeface="Calibri"/>
                <a:cs typeface="Calibri" pitchFamily="34" charset="0"/>
              </a:rPr>
              <a:t>Encourage States to go through operational </a:t>
            </a:r>
            <a:r>
              <a:rPr lang="en-US" sz="2600" dirty="0" smtClean="0">
                <a:solidFill>
                  <a:schemeClr val="tx1"/>
                </a:solidFill>
                <a:latin typeface="Cambria" pitchFamily="18" charset="0"/>
                <a:ea typeface="Calibri"/>
                <a:cs typeface="Calibri" pitchFamily="34" charset="0"/>
              </a:rPr>
              <a:t>definitions</a:t>
            </a:r>
            <a:endParaRPr lang="en-US" sz="2600" dirty="0">
              <a:solidFill>
                <a:schemeClr val="tx1"/>
              </a:solidFill>
              <a:latin typeface="Cambria" pitchFamily="18" charset="0"/>
              <a:ea typeface="Calibri"/>
              <a:cs typeface="Calibri" pitchFamily="34" charset="0"/>
            </a:endParaRPr>
          </a:p>
        </p:txBody>
      </p:sp>
      <p:pic>
        <p:nvPicPr>
          <p:cNvPr id="27650" name="Picture 2" descr="http://tweakyourbiz.com/growth/files/reviews.jpg"/>
          <p:cNvPicPr>
            <a:picLocks noChangeAspect="1" noChangeArrowheads="1"/>
          </p:cNvPicPr>
          <p:nvPr/>
        </p:nvPicPr>
        <p:blipFill>
          <a:blip r:embed="rId2" cstate="print"/>
          <a:srcRect/>
          <a:stretch>
            <a:fillRect/>
          </a:stretch>
        </p:blipFill>
        <p:spPr bwMode="auto">
          <a:xfrm>
            <a:off x="6096000" y="1600200"/>
            <a:ext cx="2263571" cy="150194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5791200" y="3962400"/>
            <a:ext cx="2971800" cy="1446550"/>
          </a:xfrm>
          <a:prstGeom prst="rect">
            <a:avLst/>
          </a:prstGeom>
          <a:noFill/>
        </p:spPr>
        <p:txBody>
          <a:bodyPr wrap="square" rtlCol="0">
            <a:spAutoFit/>
            <a:scene3d>
              <a:camera prst="isometricOffAxis1Right"/>
              <a:lightRig rig="soft" dir="tl">
                <a:rot lat="0" lon="0" rev="0"/>
              </a:lightRig>
            </a:scene3d>
            <a:sp3d contourW="25400" prstMaterial="matte">
              <a:bevelT w="25400" h="55880" prst="artDeco"/>
              <a:contourClr>
                <a:schemeClr val="accent2">
                  <a:tint val="20000"/>
                </a:schemeClr>
              </a:contourClr>
            </a:sp3d>
          </a:bodyPr>
          <a:lstStyle/>
          <a:p>
            <a:r>
              <a:rPr lang="en-IN" sz="8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30%</a:t>
            </a:r>
            <a:r>
              <a:rPr lang="en-IN"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IN"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Up Arrow 5"/>
          <p:cNvSpPr/>
          <p:nvPr/>
        </p:nvSpPr>
        <p:spPr>
          <a:xfrm>
            <a:off x="7848600" y="3810000"/>
            <a:ext cx="838200" cy="152400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effectLst>
                <a:innerShdw blurRad="63500" dist="50800" dir="18900000">
                  <a:prstClr val="black">
                    <a:alpha val="50000"/>
                  </a:prstClr>
                </a:innerShdw>
              </a:effectLst>
            </a:endParaRPr>
          </a:p>
        </p:txBody>
      </p:sp>
    </p:spTree>
    <p:extLst>
      <p:ext uri="{BB962C8B-B14F-4D97-AF65-F5344CB8AC3E}">
        <p14:creationId xmlns:p14="http://schemas.microsoft.com/office/powerpoint/2010/main" xmlns="" val="1055454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567110" cy="838200"/>
          </a:xfrm>
        </p:spPr>
        <p:txBody>
          <a:bodyPr>
            <a:normAutofit fontScale="90000"/>
          </a:bodyPr>
          <a:lstStyle/>
          <a:p>
            <a:r>
              <a:rPr lang="en-US" b="1" dirty="0" smtClean="0">
                <a:solidFill>
                  <a:schemeClr val="tx1"/>
                </a:solidFill>
                <a:latin typeface="Cambria" pitchFamily="18" charset="0"/>
              </a:rPr>
              <a:t>IMPORTANT POINTS TO BE NOTED </a:t>
            </a:r>
            <a:endParaRPr lang="en-IN" dirty="0"/>
          </a:p>
        </p:txBody>
      </p:sp>
      <p:sp>
        <p:nvSpPr>
          <p:cNvPr id="3" name="Content Placeholder 2"/>
          <p:cNvSpPr>
            <a:spLocks noGrp="1"/>
          </p:cNvSpPr>
          <p:nvPr>
            <p:ph idx="1"/>
          </p:nvPr>
        </p:nvSpPr>
        <p:spPr>
          <a:xfrm>
            <a:off x="609600" y="1676400"/>
            <a:ext cx="5257801" cy="4953000"/>
          </a:xfrm>
        </p:spPr>
        <p:txBody>
          <a:bodyPr>
            <a:normAutofit/>
          </a:bodyPr>
          <a:lstStyle/>
          <a:p>
            <a:pPr algn="just">
              <a:spcBef>
                <a:spcPts val="0"/>
              </a:spcBef>
              <a:buFont typeface="Symbol"/>
              <a:buChar char=""/>
            </a:pPr>
            <a:r>
              <a:rPr lang="en-US" dirty="0" smtClean="0">
                <a:solidFill>
                  <a:schemeClr val="tx1"/>
                </a:solidFill>
                <a:latin typeface="Cambria" pitchFamily="18" charset="0"/>
                <a:ea typeface="Calibri"/>
                <a:cs typeface="Calibri" pitchFamily="34" charset="0"/>
              </a:rPr>
              <a:t>Data &amp; figures used in PIP (e.g. number of facilities DH/FRU etc., HR in each category, population etc.) to have their source mentioned and  to be  consistent throughout the document</a:t>
            </a:r>
          </a:p>
          <a:p>
            <a:pPr algn="just">
              <a:spcBef>
                <a:spcPts val="0"/>
              </a:spcBef>
              <a:spcAft>
                <a:spcPts val="1000"/>
              </a:spcAft>
              <a:buFont typeface="Symbol"/>
              <a:buChar char=""/>
            </a:pPr>
            <a:r>
              <a:rPr lang="en-US" dirty="0" smtClean="0">
                <a:solidFill>
                  <a:schemeClr val="tx1"/>
                </a:solidFill>
                <a:latin typeface="Cambria" pitchFamily="18" charset="0"/>
                <a:ea typeface="Calibri"/>
                <a:cs typeface="Calibri" pitchFamily="34" charset="0"/>
              </a:rPr>
              <a:t>Priority may be given for strengthening delivery points (as per </a:t>
            </a:r>
            <a:r>
              <a:rPr lang="en-US" dirty="0" err="1" smtClean="0">
                <a:solidFill>
                  <a:schemeClr val="tx1"/>
                </a:solidFill>
                <a:latin typeface="Cambria" pitchFamily="18" charset="0"/>
                <a:ea typeface="Calibri"/>
                <a:cs typeface="Calibri" pitchFamily="34" charset="0"/>
              </a:rPr>
              <a:t>GoI</a:t>
            </a:r>
            <a:r>
              <a:rPr lang="en-US" dirty="0" smtClean="0">
                <a:solidFill>
                  <a:schemeClr val="tx1"/>
                </a:solidFill>
                <a:latin typeface="Cambria" pitchFamily="18" charset="0"/>
                <a:ea typeface="Calibri"/>
                <a:cs typeface="Calibri" pitchFamily="34" charset="0"/>
              </a:rPr>
              <a:t> criteria) in terms of Infrastructure (including MCH wings for high case load facilities), Human Resources, equipment's etc</a:t>
            </a:r>
          </a:p>
          <a:p>
            <a:endParaRPr lang="en-IN" dirty="0"/>
          </a:p>
        </p:txBody>
      </p:sp>
      <p:grpSp>
        <p:nvGrpSpPr>
          <p:cNvPr id="6" name="Group 5"/>
          <p:cNvGrpSpPr/>
          <p:nvPr/>
        </p:nvGrpSpPr>
        <p:grpSpPr>
          <a:xfrm>
            <a:off x="6096001" y="1981200"/>
            <a:ext cx="2514599" cy="3580150"/>
            <a:chOff x="6096001" y="1981200"/>
            <a:chExt cx="2514599" cy="3580150"/>
          </a:xfrm>
        </p:grpSpPr>
        <p:pic>
          <p:nvPicPr>
            <p:cNvPr id="2050" name="Picture 2" descr="http://innovativeperformanceandpedagogy.files.wordpress.com/2011/06/prioritize-study-first2.jpg"/>
            <p:cNvPicPr>
              <a:picLocks noChangeAspect="1" noChangeArrowheads="1"/>
            </p:cNvPicPr>
            <p:nvPr/>
          </p:nvPicPr>
          <p:blipFill>
            <a:blip r:embed="rId2" cstate="print"/>
            <a:srcRect/>
            <a:stretch>
              <a:fillRect/>
            </a:stretch>
          </p:blipFill>
          <p:spPr bwMode="auto">
            <a:xfrm>
              <a:off x="6096001" y="1981200"/>
              <a:ext cx="2438400" cy="3048001"/>
            </a:xfrm>
            <a:prstGeom prst="rect">
              <a:avLst/>
            </a:prstGeom>
            <a:noFill/>
            <a:scene3d>
              <a:camera prst="isometricOffAxis1Right"/>
              <a:lightRig rig="threePt" dir="t"/>
            </a:scene3d>
          </p:spPr>
        </p:pic>
        <p:sp>
          <p:nvSpPr>
            <p:cNvPr id="4" name="TextBox 3"/>
            <p:cNvSpPr txBox="1"/>
            <p:nvPr/>
          </p:nvSpPr>
          <p:spPr>
            <a:xfrm>
              <a:off x="6172200" y="4114800"/>
              <a:ext cx="2438400" cy="1446550"/>
            </a:xfrm>
            <a:prstGeom prst="rect">
              <a:avLst/>
            </a:prstGeom>
            <a:scene3d>
              <a:camera prst="isometricOffAxis1Right"/>
              <a:lightRig rig="threePt" dir="tl">
                <a:rot lat="0" lon="0" rev="20400000"/>
              </a:lightRig>
            </a:scene3d>
            <a:sp3d contourW="15875" prstMaterial="metal">
              <a:bevelT w="101600" h="25400" prst="softRound"/>
              <a:contourClr>
                <a:schemeClr val="accent3">
                  <a:shade val="30000"/>
                </a:schemeClr>
              </a:contourClr>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IN" sz="4400" b="1" dirty="0" smtClean="0">
                  <a:latin typeface="Cambria" pitchFamily="18" charset="0"/>
                </a:rPr>
                <a:t>Delivery Points</a:t>
              </a:r>
              <a:endParaRPr lang="en-IN" sz="4400" b="1" dirty="0">
                <a:latin typeface="Cambria" pitchFamily="18"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600200"/>
            <a:ext cx="6629400" cy="228600"/>
          </a:xfrm>
        </p:spPr>
        <p:txBody>
          <a:bodyPr>
            <a:noAutofit/>
          </a:bodyPr>
          <a:lstStyle/>
          <a:p>
            <a:pPr marL="0" marR="0" lvl="0" indent="0" algn="just">
              <a:spcBef>
                <a:spcPts val="0"/>
              </a:spcBef>
              <a:spcAft>
                <a:spcPts val="0"/>
              </a:spcAft>
              <a:buNone/>
            </a:pPr>
            <a:r>
              <a:rPr lang="en-US" sz="2000" dirty="0" smtClean="0">
                <a:solidFill>
                  <a:schemeClr val="tx1"/>
                </a:solidFill>
                <a:effectLst/>
                <a:latin typeface="Cambria" pitchFamily="18" charset="0"/>
                <a:ea typeface="Calibri"/>
                <a:cs typeface="Times New Roman"/>
              </a:rPr>
              <a:t>Ensure that budget has not been proposed under the following heads which have been included only for purpose of continuity:</a:t>
            </a:r>
          </a:p>
          <a:p>
            <a:pPr marL="342900" marR="0" lvl="0" indent="-342900" algn="just">
              <a:spcBef>
                <a:spcPts val="0"/>
              </a:spcBef>
              <a:spcAft>
                <a:spcPts val="0"/>
              </a:spcAft>
              <a:buFont typeface="Symbol"/>
              <a:buChar char=""/>
            </a:pPr>
            <a:endParaRPr lang="en-US" sz="2000" dirty="0">
              <a:solidFill>
                <a:schemeClr val="tx1"/>
              </a:solidFill>
              <a:latin typeface="Cambria" pitchFamily="18" charset="0"/>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xmlns="" val="2053305770"/>
              </p:ext>
            </p:extLst>
          </p:nvPr>
        </p:nvGraphicFramePr>
        <p:xfrm>
          <a:off x="609600" y="2819400"/>
          <a:ext cx="6934200" cy="3581400"/>
        </p:xfrm>
        <a:graphic>
          <a:graphicData uri="http://schemas.openxmlformats.org/drawingml/2006/table">
            <a:tbl>
              <a:tblPr firstRow="1" firstCol="1" bandRow="1"/>
              <a:tblGrid>
                <a:gridCol w="1459314"/>
                <a:gridCol w="5474886"/>
              </a:tblGrid>
              <a:tr h="716280">
                <a:tc>
                  <a:txBody>
                    <a:bodyPr/>
                    <a:lstStyle/>
                    <a:p>
                      <a:pPr marL="0" marR="0" algn="just">
                        <a:lnSpc>
                          <a:spcPct val="115000"/>
                        </a:lnSpc>
                        <a:spcBef>
                          <a:spcPts val="0"/>
                        </a:spcBef>
                        <a:spcAft>
                          <a:spcPts val="0"/>
                        </a:spcAft>
                      </a:pPr>
                      <a:r>
                        <a:rPr lang="en-US" sz="2000" b="1" dirty="0">
                          <a:effectLst/>
                          <a:latin typeface="Cambria" pitchFamily="18" charset="0"/>
                          <a:ea typeface="Times New Roman"/>
                          <a:cs typeface="Times New Roman"/>
                        </a:rPr>
                        <a:t>FMR Code</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just">
                        <a:lnSpc>
                          <a:spcPct val="115000"/>
                        </a:lnSpc>
                        <a:spcBef>
                          <a:spcPts val="0"/>
                        </a:spcBef>
                        <a:spcAft>
                          <a:spcPts val="0"/>
                        </a:spcAft>
                      </a:pPr>
                      <a:r>
                        <a:rPr lang="en-US" sz="2000" b="1" dirty="0">
                          <a:effectLst/>
                          <a:latin typeface="Cambria" pitchFamily="18" charset="0"/>
                          <a:ea typeface="Times New Roman"/>
                          <a:cs typeface="Times New Roman"/>
                        </a:rPr>
                        <a:t>Activity</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358140">
                <a:tc>
                  <a:txBody>
                    <a:bodyPr/>
                    <a:lstStyle/>
                    <a:p>
                      <a:pPr marL="0" marR="0" algn="just">
                        <a:lnSpc>
                          <a:spcPct val="115000"/>
                        </a:lnSpc>
                        <a:spcBef>
                          <a:spcPts val="0"/>
                        </a:spcBef>
                        <a:spcAft>
                          <a:spcPts val="0"/>
                        </a:spcAft>
                      </a:pPr>
                      <a:r>
                        <a:rPr lang="en-US" sz="2000" dirty="0">
                          <a:effectLst/>
                          <a:latin typeface="Cambria" pitchFamily="18" charset="0"/>
                          <a:ea typeface="Times New Roman"/>
                          <a:cs typeface="Times New Roman"/>
                        </a:rPr>
                        <a:t>A.1.1.1</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effectLst/>
                          <a:latin typeface="Cambria" pitchFamily="18" charset="0"/>
                          <a:ea typeface="Times New Roman"/>
                          <a:cs typeface="Times New Roman"/>
                        </a:rPr>
                        <a:t>Operationalise</a:t>
                      </a:r>
                      <a:r>
                        <a:rPr lang="en-US" sz="2000" dirty="0">
                          <a:effectLst/>
                          <a:latin typeface="Cambria" pitchFamily="18" charset="0"/>
                          <a:ea typeface="Times New Roman"/>
                          <a:cs typeface="Times New Roman"/>
                        </a:rPr>
                        <a:t> FRUs </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just">
                        <a:lnSpc>
                          <a:spcPct val="115000"/>
                        </a:lnSpc>
                        <a:spcBef>
                          <a:spcPts val="0"/>
                        </a:spcBef>
                        <a:spcAft>
                          <a:spcPts val="0"/>
                        </a:spcAft>
                      </a:pPr>
                      <a:r>
                        <a:rPr lang="en-US" sz="2000">
                          <a:effectLst/>
                          <a:latin typeface="Cambria" pitchFamily="18" charset="0"/>
                          <a:ea typeface="Times New Roman"/>
                          <a:cs typeface="Times New Roman"/>
                        </a:rPr>
                        <a:t>A.1.1.2</a:t>
                      </a:r>
                      <a:endParaRPr lang="en-US" sz="200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effectLst/>
                          <a:latin typeface="Cambria" pitchFamily="18" charset="0"/>
                          <a:ea typeface="Times New Roman"/>
                          <a:cs typeface="Times New Roman"/>
                        </a:rPr>
                        <a:t>Operationalise</a:t>
                      </a:r>
                      <a:r>
                        <a:rPr lang="en-US" sz="2000" dirty="0">
                          <a:effectLst/>
                          <a:latin typeface="Cambria" pitchFamily="18" charset="0"/>
                          <a:ea typeface="Times New Roman"/>
                          <a:cs typeface="Times New Roman"/>
                        </a:rPr>
                        <a:t> 24x7 PHCs</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just">
                        <a:lnSpc>
                          <a:spcPct val="115000"/>
                        </a:lnSpc>
                        <a:spcBef>
                          <a:spcPts val="0"/>
                        </a:spcBef>
                        <a:spcAft>
                          <a:spcPts val="0"/>
                        </a:spcAft>
                      </a:pPr>
                      <a:r>
                        <a:rPr lang="en-US" sz="2000">
                          <a:effectLst/>
                          <a:latin typeface="Cambria" pitchFamily="18" charset="0"/>
                          <a:ea typeface="Times New Roman"/>
                          <a:cs typeface="Times New Roman"/>
                        </a:rPr>
                        <a:t>A.1.1.5</a:t>
                      </a:r>
                      <a:endParaRPr lang="en-US" sz="200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err="1">
                          <a:effectLst/>
                          <a:latin typeface="Cambria" pitchFamily="18" charset="0"/>
                          <a:ea typeface="Times New Roman"/>
                          <a:cs typeface="Times New Roman"/>
                        </a:rPr>
                        <a:t>Operationalise</a:t>
                      </a:r>
                      <a:r>
                        <a:rPr lang="en-US" sz="2000" dirty="0">
                          <a:effectLst/>
                          <a:latin typeface="Cambria" pitchFamily="18" charset="0"/>
                          <a:ea typeface="Times New Roman"/>
                          <a:cs typeface="Times New Roman"/>
                        </a:rPr>
                        <a:t> sub-</a:t>
                      </a:r>
                      <a:r>
                        <a:rPr lang="en-US" sz="2000" dirty="0" err="1">
                          <a:effectLst/>
                          <a:latin typeface="Cambria" pitchFamily="18" charset="0"/>
                          <a:ea typeface="Times New Roman"/>
                          <a:cs typeface="Times New Roman"/>
                        </a:rPr>
                        <a:t>centres</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just">
                        <a:lnSpc>
                          <a:spcPct val="115000"/>
                        </a:lnSpc>
                        <a:spcBef>
                          <a:spcPts val="0"/>
                        </a:spcBef>
                        <a:spcAft>
                          <a:spcPts val="0"/>
                        </a:spcAft>
                      </a:pPr>
                      <a:r>
                        <a:rPr lang="en-US" sz="2000" dirty="0">
                          <a:effectLst/>
                          <a:latin typeface="Cambria" pitchFamily="18" charset="0"/>
                          <a:ea typeface="Times New Roman"/>
                          <a:cs typeface="Times New Roman"/>
                        </a:rPr>
                        <a:t>A.1.2</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Cambria" pitchFamily="18" charset="0"/>
                          <a:ea typeface="Times New Roman"/>
                          <a:cs typeface="Times New Roman"/>
                        </a:rPr>
                        <a:t>Referral Transport </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just">
                        <a:lnSpc>
                          <a:spcPct val="115000"/>
                        </a:lnSpc>
                        <a:spcBef>
                          <a:spcPts val="0"/>
                        </a:spcBef>
                        <a:spcAft>
                          <a:spcPts val="0"/>
                        </a:spcAft>
                      </a:pPr>
                      <a:r>
                        <a:rPr lang="en-US" sz="2000">
                          <a:effectLst/>
                          <a:latin typeface="Cambria" pitchFamily="18" charset="0"/>
                          <a:ea typeface="Times New Roman"/>
                          <a:cs typeface="Times New Roman"/>
                        </a:rPr>
                        <a:t>A.2.9</a:t>
                      </a:r>
                      <a:endParaRPr lang="en-US" sz="200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Cambria" pitchFamily="18" charset="0"/>
                          <a:ea typeface="Times New Roman"/>
                          <a:cs typeface="Times New Roman"/>
                        </a:rPr>
                        <a:t>Incentive to ASHA under child health</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280">
                <a:tc>
                  <a:txBody>
                    <a:bodyPr/>
                    <a:lstStyle/>
                    <a:p>
                      <a:pPr marL="0" marR="0" algn="just">
                        <a:lnSpc>
                          <a:spcPct val="115000"/>
                        </a:lnSpc>
                        <a:spcBef>
                          <a:spcPts val="0"/>
                        </a:spcBef>
                        <a:spcAft>
                          <a:spcPts val="0"/>
                        </a:spcAft>
                      </a:pPr>
                      <a:r>
                        <a:rPr lang="en-US" sz="2000">
                          <a:effectLst/>
                          <a:latin typeface="Cambria" pitchFamily="18" charset="0"/>
                          <a:ea typeface="Times New Roman"/>
                          <a:cs typeface="Times New Roman"/>
                        </a:rPr>
                        <a:t>A.9.1</a:t>
                      </a:r>
                      <a:endParaRPr lang="en-US" sz="200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Cambria" pitchFamily="18" charset="0"/>
                          <a:ea typeface="Times New Roman"/>
                          <a:cs typeface="Times New Roman"/>
                        </a:rPr>
                        <a:t>Strengthening of existing Training Institutions (SIHFW, ANMTCs, etc.) </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just">
                        <a:lnSpc>
                          <a:spcPct val="115000"/>
                        </a:lnSpc>
                        <a:spcBef>
                          <a:spcPts val="0"/>
                        </a:spcBef>
                        <a:spcAft>
                          <a:spcPts val="0"/>
                        </a:spcAft>
                      </a:pPr>
                      <a:r>
                        <a:rPr lang="en-US" sz="2000">
                          <a:effectLst/>
                          <a:latin typeface="Cambria" pitchFamily="18" charset="0"/>
                          <a:ea typeface="Times New Roman"/>
                          <a:cs typeface="Times New Roman"/>
                        </a:rPr>
                        <a:t>B.4.4</a:t>
                      </a:r>
                      <a:endParaRPr lang="en-US" sz="200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Cambria" pitchFamily="18" charset="0"/>
                          <a:ea typeface="Times New Roman"/>
                          <a:cs typeface="Times New Roman"/>
                        </a:rPr>
                        <a:t>Logistics management/ improvement</a:t>
                      </a:r>
                      <a:endParaRPr lang="en-US" sz="2000" dirty="0">
                        <a:effectLst/>
                        <a:latin typeface="Cambr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533400" y="875264"/>
            <a:ext cx="7567110" cy="648736"/>
          </a:xfrm>
          <a:prstGeom prst="rect">
            <a:avLst/>
          </a:prstGeom>
        </p:spPr>
        <p:txBody>
          <a:bodyP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smtClean="0">
                <a:solidFill>
                  <a:schemeClr val="tx1"/>
                </a:solidFill>
                <a:latin typeface="Cambria" pitchFamily="18" charset="0"/>
              </a:rPr>
              <a:t>IMPORTANT POINTS TO BE NOTED </a:t>
            </a:r>
            <a:endParaRPr lang="en-US" sz="3600" b="1" dirty="0">
              <a:solidFill>
                <a:schemeClr val="tx1"/>
              </a:solidFill>
              <a:latin typeface="Cambria" pitchFamily="18" charset="0"/>
            </a:endParaRPr>
          </a:p>
        </p:txBody>
      </p:sp>
      <p:pic>
        <p:nvPicPr>
          <p:cNvPr id="26626" name="Picture 2" descr="http://i.istockimg.com/file_thumbview_approve/12431541/2/stock-photo-12431541-that-is-incorrect.jpg"/>
          <p:cNvPicPr>
            <a:picLocks noChangeAspect="1" noChangeArrowheads="1"/>
          </p:cNvPicPr>
          <p:nvPr/>
        </p:nvPicPr>
        <p:blipFill>
          <a:blip r:embed="rId2" cstate="print"/>
          <a:srcRect/>
          <a:stretch>
            <a:fillRect/>
          </a:stretch>
        </p:blipFill>
        <p:spPr bwMode="auto">
          <a:xfrm>
            <a:off x="6934200" y="2368062"/>
            <a:ext cx="2209800" cy="2889738"/>
          </a:xfrm>
          <a:prstGeom prst="rect">
            <a:avLst/>
          </a:prstGeom>
          <a:noFill/>
        </p:spPr>
      </p:pic>
    </p:spTree>
    <p:extLst>
      <p:ext uri="{BB962C8B-B14F-4D97-AF65-F5344CB8AC3E}">
        <p14:creationId xmlns:p14="http://schemas.microsoft.com/office/powerpoint/2010/main" xmlns="" val="3719391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543800" cy="838200"/>
          </a:xfrm>
        </p:spPr>
        <p:txBody>
          <a:bodyPr>
            <a:normAutofit fontScale="90000"/>
          </a:bodyPr>
          <a:lstStyle/>
          <a:p>
            <a:r>
              <a:rPr lang="en-US" b="1" dirty="0">
                <a:solidFill>
                  <a:schemeClr val="tx1"/>
                </a:solidFill>
                <a:latin typeface="Cambria" pitchFamily="18" charset="0"/>
              </a:rPr>
              <a:t>IMPORTANT POINTS TO BE NOTED </a:t>
            </a:r>
            <a:endParaRPr lang="en-US" dirty="0"/>
          </a:p>
        </p:txBody>
      </p:sp>
      <p:sp>
        <p:nvSpPr>
          <p:cNvPr id="3" name="Content Placeholder 2"/>
          <p:cNvSpPr>
            <a:spLocks noGrp="1"/>
          </p:cNvSpPr>
          <p:nvPr>
            <p:ph idx="1"/>
          </p:nvPr>
        </p:nvSpPr>
        <p:spPr>
          <a:xfrm>
            <a:off x="838200" y="1752600"/>
            <a:ext cx="7543800" cy="4191000"/>
          </a:xfrm>
        </p:spPr>
        <p:txBody>
          <a:bodyPr>
            <a:normAutofit/>
          </a:bodyPr>
          <a:lstStyle/>
          <a:p>
            <a:pPr lvl="0" algn="just">
              <a:lnSpc>
                <a:spcPct val="115000"/>
              </a:lnSpc>
              <a:spcBef>
                <a:spcPts val="0"/>
              </a:spcBef>
              <a:buFont typeface="Symbol"/>
              <a:buChar char=""/>
            </a:pPr>
            <a:r>
              <a:rPr lang="en-US" dirty="0" smtClean="0">
                <a:solidFill>
                  <a:schemeClr val="tx1"/>
                </a:solidFill>
                <a:effectLst/>
                <a:latin typeface="Cambria" pitchFamily="18" charset="0"/>
                <a:ea typeface="Calibri"/>
                <a:cs typeface="Times New Roman"/>
              </a:rPr>
              <a:t>Report on the Status of the </a:t>
            </a:r>
            <a:r>
              <a:rPr lang="en-US" dirty="0" err="1" smtClean="0">
                <a:solidFill>
                  <a:schemeClr val="tx1"/>
                </a:solidFill>
                <a:effectLst/>
                <a:latin typeface="Cambria" pitchFamily="18" charset="0"/>
                <a:ea typeface="Calibri"/>
                <a:cs typeface="Times New Roman"/>
              </a:rPr>
              <a:t>Conditionalities</a:t>
            </a:r>
            <a:r>
              <a:rPr lang="en-US" dirty="0" smtClean="0">
                <a:solidFill>
                  <a:schemeClr val="tx1"/>
                </a:solidFill>
                <a:effectLst/>
                <a:latin typeface="Cambria" pitchFamily="18" charset="0"/>
                <a:ea typeface="Calibri"/>
                <a:cs typeface="Times New Roman"/>
              </a:rPr>
              <a:t> outlined in the ROP for 2012-13</a:t>
            </a:r>
            <a:endParaRPr lang="en-US" dirty="0">
              <a:solidFill>
                <a:schemeClr val="tx1"/>
              </a:solidFill>
              <a:latin typeface="Cambria" pitchFamily="18" charset="0"/>
              <a:ea typeface="Calibri"/>
              <a:cs typeface="Times New Roman"/>
            </a:endParaRPr>
          </a:p>
          <a:p>
            <a:pPr lvl="0" algn="just">
              <a:spcBef>
                <a:spcPts val="0"/>
              </a:spcBef>
              <a:spcAft>
                <a:spcPts val="1000"/>
              </a:spcAft>
              <a:buFont typeface="Symbol"/>
              <a:buChar char=""/>
            </a:pPr>
            <a:r>
              <a:rPr lang="en-US" dirty="0" smtClean="0">
                <a:solidFill>
                  <a:schemeClr val="tx1"/>
                </a:solidFill>
                <a:effectLst/>
                <a:latin typeface="Cambria" pitchFamily="18" charset="0"/>
                <a:ea typeface="Calibri"/>
                <a:cs typeface="Times New Roman"/>
              </a:rPr>
              <a:t>Queries if any </a:t>
            </a:r>
            <a:r>
              <a:rPr lang="en-US" dirty="0" smtClean="0">
                <a:solidFill>
                  <a:schemeClr val="tx1"/>
                </a:solidFill>
                <a:latin typeface="Cambria" pitchFamily="18" charset="0"/>
                <a:ea typeface="Calibri"/>
                <a:cs typeface="Times New Roman"/>
              </a:rPr>
              <a:t>may</a:t>
            </a:r>
            <a:r>
              <a:rPr lang="en-US" dirty="0" smtClean="0">
                <a:solidFill>
                  <a:schemeClr val="tx1"/>
                </a:solidFill>
                <a:effectLst/>
                <a:latin typeface="Cambria" pitchFamily="18" charset="0"/>
                <a:ea typeface="Calibri"/>
                <a:cs typeface="Times New Roman"/>
              </a:rPr>
              <a:t> be addressed to </a:t>
            </a:r>
            <a:r>
              <a:rPr lang="en-US" b="1" u="sng" dirty="0" smtClean="0">
                <a:solidFill>
                  <a:srgbClr val="0070C0"/>
                </a:solidFill>
                <a:effectLst/>
                <a:latin typeface="Cambria" pitchFamily="18" charset="0"/>
                <a:ea typeface="Calibri"/>
                <a:cs typeface="Times New Roman"/>
              </a:rPr>
              <a:t>shms99@gmail.com</a:t>
            </a:r>
            <a:r>
              <a:rPr lang="en-US" dirty="0" smtClean="0">
                <a:solidFill>
                  <a:schemeClr val="tx1"/>
                </a:solidFill>
                <a:effectLst/>
                <a:latin typeface="Cambria" pitchFamily="18" charset="0"/>
                <a:ea typeface="Calibri"/>
                <a:cs typeface="Times New Roman"/>
              </a:rPr>
              <a:t> along with the contact number of the person having the query. </a:t>
            </a:r>
          </a:p>
          <a:p>
            <a:pPr lvl="1" algn="just">
              <a:spcBef>
                <a:spcPts val="0"/>
              </a:spcBef>
              <a:spcAft>
                <a:spcPts val="1000"/>
              </a:spcAft>
              <a:buFont typeface="Symbol"/>
              <a:buChar char=""/>
            </a:pPr>
            <a:r>
              <a:rPr lang="en-US" dirty="0" smtClean="0">
                <a:solidFill>
                  <a:schemeClr val="tx1"/>
                </a:solidFill>
                <a:effectLst/>
                <a:latin typeface="Cambria" pitchFamily="18" charset="0"/>
                <a:ea typeface="Calibri"/>
                <a:cs typeface="Times New Roman"/>
              </a:rPr>
              <a:t>PIP team at the State/Ministry will arrange a call back within 72 hours to resolve queries. </a:t>
            </a:r>
            <a:endParaRPr lang="en-US" dirty="0">
              <a:solidFill>
                <a:schemeClr val="tx1"/>
              </a:solidFill>
              <a:latin typeface="Cambria" pitchFamily="18" charset="0"/>
              <a:ea typeface="Calibri"/>
              <a:cs typeface="Times New Roman"/>
            </a:endParaRPr>
          </a:p>
          <a:p>
            <a:endParaRPr lang="en-US" dirty="0"/>
          </a:p>
        </p:txBody>
      </p:sp>
    </p:spTree>
    <p:extLst>
      <p:ext uri="{BB962C8B-B14F-4D97-AF65-F5344CB8AC3E}">
        <p14:creationId xmlns:p14="http://schemas.microsoft.com/office/powerpoint/2010/main" xmlns="" val="3230993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TotalTime>
  <Words>2010</Words>
  <Application>Microsoft Office PowerPoint</Application>
  <PresentationFormat>On-screen Show (4:3)</PresentationFormat>
  <Paragraphs>249</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An Over View of PIP Guidelines 2013-14 </vt:lpstr>
      <vt:lpstr>INTRODUCTION</vt:lpstr>
      <vt:lpstr>CHANGES IN 2013-14</vt:lpstr>
      <vt:lpstr>EXAMPLE OF DETAILS ASKED FOR</vt:lpstr>
      <vt:lpstr>IMPORTANT POINTS TO BE NOTED </vt:lpstr>
      <vt:lpstr>IMPORTANT POINTS TO BE NOTED </vt:lpstr>
      <vt:lpstr>IMPORTANT POINTS TO BE NOTED </vt:lpstr>
      <vt:lpstr>Slide 8</vt:lpstr>
      <vt:lpstr>IMPORTANT POINTS TO BE NOTED </vt:lpstr>
      <vt:lpstr>DISTRICT PLANNING</vt:lpstr>
      <vt:lpstr>Human Resources</vt:lpstr>
      <vt:lpstr>Human Resources</vt:lpstr>
      <vt:lpstr>Human Resources</vt:lpstr>
      <vt:lpstr>Human Resources</vt:lpstr>
      <vt:lpstr>MATERNAL HEALTH</vt:lpstr>
      <vt:lpstr>CHILD HEALTH</vt:lpstr>
      <vt:lpstr>INFRASTRUCTURE</vt:lpstr>
      <vt:lpstr>PROGRAMME MANAGEMENT</vt:lpstr>
      <vt:lpstr>SUPPORTIVE SUPERVISION</vt:lpstr>
      <vt:lpstr>REFERRAL TRANSPORT</vt:lpstr>
      <vt:lpstr>MOBILE MEDICAL UNITS</vt:lpstr>
      <vt:lpstr>ASHA</vt:lpstr>
      <vt:lpstr>NEW INITIATIVES &amp; INNOVATIONS</vt:lpstr>
      <vt:lpstr>PROCUREMENT</vt:lpstr>
      <vt:lpstr>MISCELLANEOUS</vt:lpstr>
      <vt:lpstr>INFRASTRUCTURE MAINTENANCE </vt:lpstr>
      <vt:lpstr>Focus Areas</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hp</dc:creator>
  <cp:lastModifiedBy>monota</cp:lastModifiedBy>
  <cp:revision>132</cp:revision>
  <dcterms:created xsi:type="dcterms:W3CDTF">2012-11-20T13:18:52Z</dcterms:created>
  <dcterms:modified xsi:type="dcterms:W3CDTF">2012-12-04T05:34:35Z</dcterms:modified>
</cp:coreProperties>
</file>